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14">
  <p:sldMasterIdLst>
    <p:sldMasterId id="2147484377" r:id="rId1"/>
  </p:sldMasterIdLst>
  <p:notesMasterIdLst>
    <p:notesMasterId r:id="rId26"/>
  </p:notesMasterIdLst>
  <p:sldIdLst>
    <p:sldId id="1586" r:id="rId2"/>
    <p:sldId id="1670" r:id="rId3"/>
    <p:sldId id="1614" r:id="rId4"/>
    <p:sldId id="1615" r:id="rId5"/>
    <p:sldId id="1658" r:id="rId6"/>
    <p:sldId id="1659" r:id="rId7"/>
    <p:sldId id="1671" r:id="rId8"/>
    <p:sldId id="1672" r:id="rId9"/>
    <p:sldId id="1675" r:id="rId10"/>
    <p:sldId id="1645" r:id="rId11"/>
    <p:sldId id="1676" r:id="rId12"/>
    <p:sldId id="1674" r:id="rId13"/>
    <p:sldId id="1646" r:id="rId14"/>
    <p:sldId id="1673" r:id="rId15"/>
    <p:sldId id="1662" r:id="rId16"/>
    <p:sldId id="1663" r:id="rId17"/>
    <p:sldId id="1649" r:id="rId18"/>
    <p:sldId id="1588" r:id="rId19"/>
    <p:sldId id="1669" r:id="rId20"/>
    <p:sldId id="1647" r:id="rId21"/>
    <p:sldId id="1650" r:id="rId22"/>
    <p:sldId id="1631" r:id="rId23"/>
    <p:sldId id="1624" r:id="rId24"/>
    <p:sldId id="1620" r:id="rId25"/>
  </p:sldIdLst>
  <p:sldSz cx="12192000" cy="6858000"/>
  <p:notesSz cx="6858000" cy="9144000"/>
  <p:custDataLst>
    <p:tags r:id="rId27"/>
  </p:custDataLst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88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416" userDrawn="1">
          <p15:clr>
            <a:srgbClr val="A4A3A4"/>
          </p15:clr>
        </p15:guide>
        <p15:guide id="4" pos="7256" userDrawn="1">
          <p15:clr>
            <a:srgbClr val="A4A3A4"/>
          </p15:clr>
        </p15:guide>
        <p15:guide id="5" orient="horz" pos="648" userDrawn="1">
          <p15:clr>
            <a:srgbClr val="A4A3A4"/>
          </p15:clr>
        </p15:guide>
        <p15:guide id="6" orient="horz" pos="712" userDrawn="1">
          <p15:clr>
            <a:srgbClr val="A4A3A4"/>
          </p15:clr>
        </p15:guide>
        <p15:guide id="7" orient="horz" pos="3928" userDrawn="1">
          <p15:clr>
            <a:srgbClr val="A4A3A4"/>
          </p15:clr>
        </p15:guide>
        <p15:guide id="8" orient="horz" pos="383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A81BA"/>
    <a:srgbClr val="0000FF"/>
    <a:srgbClr val="00FF00"/>
    <a:srgbClr val="0033CC"/>
    <a:srgbClr val="FF9900"/>
    <a:srgbClr val="3333CC"/>
    <a:srgbClr val="740274"/>
    <a:srgbClr val="000099"/>
    <a:srgbClr val="FFCC99"/>
    <a:srgbClr val="FFDC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5DA37D80-6434-44D0-A028-1B22A696006F}" styleName="浅色样式 3 - 强调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EB344D84-9AFB-497E-A393-DC336BA19D2E}" styleName="中度样式 3 - 强调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616DA210-FB5B-4158-B5E0-FEB733F419BA}" styleName="浅色样式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9DCAF9ED-07DC-4A11-8D7F-57B35C25682E}" styleName="中度样式 1 - 强调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B301B821-A1FF-4177-AEE7-76D212191A09}" styleName="中度样式 1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7B26C5-4107-4FEC-AEDC-1716B250A1EF}" styleName="浅色样式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8EC20E35-A176-4012-BC5E-935CFFF8708E}" styleName="中度样式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D5ABB26-0587-4C30-8999-92F81FD0307C}" styleName="无样式，无网格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12C8C85-51F0-491E-9774-3900AFEF0FD7}" styleName="浅色样式 2 - 强调 6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</a:tcStyle>
    </a:band1H>
    <a:band1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1V>
    <a:band2V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6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50" autoAdjust="0"/>
    <p:restoredTop sz="89081" autoAdjust="0"/>
  </p:normalViewPr>
  <p:slideViewPr>
    <p:cSldViewPr>
      <p:cViewPr varScale="1">
        <p:scale>
          <a:sx n="116" d="100"/>
          <a:sy n="116" d="100"/>
        </p:scale>
        <p:origin x="1200" y="184"/>
      </p:cViewPr>
      <p:guideLst>
        <p:guide orient="horz" pos="2288"/>
        <p:guide pos="3840"/>
        <p:guide pos="416"/>
        <p:guide pos="7256"/>
        <p:guide orient="horz" pos="648"/>
        <p:guide orient="horz" pos="712"/>
        <p:guide orient="horz" pos="3928"/>
        <p:guide orient="horz" pos="3838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2820" y="7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5D3C16C-E118-4BA6-B3E9-151F50F3D021}" type="datetimeFigureOut">
              <a:rPr lang="zh-CN" altLang="en-US"/>
              <a:pPr>
                <a:defRPr/>
              </a:pPr>
              <a:t>2024/11/21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5B9E14E3-4C72-4633-B587-4A3CFA785E1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26412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pPr>
                <a:defRPr/>
              </a:pPr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6AF002-A66A-4336-953A-EB1621D0537A}" type="slidenum">
              <a:rPr lang="en-US" altLang="zh-CN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21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0206604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pPr>
                <a:defRPr/>
              </a:pPr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6AF002-A66A-4336-953A-EB1621D0537A}" type="slidenum">
              <a:rPr lang="en-US" altLang="zh-CN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4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020660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en-US" altLang="zh-CN" sz="1200" b="0" i="0" kern="1200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lang="zh-CN" altLang="en-US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0553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pPr>
                <a:defRPr/>
              </a:pPr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5B9E14E3-4C72-4633-B587-4A3CFA785E12}" type="slidenum">
              <a:rPr lang="zh-CN" altLang="en-US" smtClean="0"/>
              <a:pPr>
                <a:defRPr/>
              </a:pPr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536566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3B6AF002-A66A-4336-953A-EB1621D0537A}" type="slidenum">
              <a:rPr lang="en-US" altLang="zh-CN" smtClean="0">
                <a:latin typeface="Arial" panose="020B0604020202020204" pitchFamily="34" charset="0"/>
              </a:rPr>
              <a:pPr>
                <a:spcBef>
                  <a:spcPct val="0"/>
                </a:spcBef>
              </a:pPr>
              <a:t>17</a:t>
            </a:fld>
            <a:endParaRPr lang="en-US" altLang="zh-CN">
              <a:latin typeface="Arial" panose="020B0604020202020204" pitchFamily="34" charset="0"/>
            </a:endParaRPr>
          </a:p>
        </p:txBody>
      </p:sp>
      <p:sp>
        <p:nvSpPr>
          <p:cNvPr id="102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10206604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D1E3519-AA41-4C8F-81B1-98F81BDCD14B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8997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 bwMode="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71133" y="5343872"/>
            <a:ext cx="8534400" cy="533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zh-CN" altLang="en-US" noProof="0"/>
              <a:t>单击此处编辑母版副标题样式</a:t>
            </a:r>
            <a:endParaRPr lang="en-US" altLang="ko-KR" noProof="0"/>
          </a:p>
        </p:txBody>
      </p:sp>
      <p:sp>
        <p:nvSpPr>
          <p:cNvPr id="13335" name="Rectangle 23"/>
          <p:cNvSpPr>
            <a:spLocks noGrp="1" noChangeArrowheads="1"/>
          </p:cNvSpPr>
          <p:nvPr>
            <p:ph type="dt" sz="quarter" idx="2"/>
          </p:nvPr>
        </p:nvSpPr>
        <p:spPr>
          <a:xfrm>
            <a:off x="609600" y="6553200"/>
            <a:ext cx="2844800" cy="152400"/>
          </a:xfrm>
        </p:spPr>
        <p:txBody>
          <a:bodyPr/>
          <a:lstStyle>
            <a:lvl1pPr algn="l">
              <a:defRPr>
                <a:latin typeface="Times New Roman" pitchFamily="18" charset="0"/>
              </a:defRPr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3336" name="Rectangle 24"/>
          <p:cNvSpPr>
            <a:spLocks noGrp="1" noChangeArrowheads="1"/>
          </p:cNvSpPr>
          <p:nvPr>
            <p:ph type="ftr" sz="quarter" idx="3"/>
          </p:nvPr>
        </p:nvSpPr>
        <p:spPr>
          <a:xfrm>
            <a:off x="4165600" y="6553200"/>
            <a:ext cx="3860800" cy="152400"/>
          </a:xfrm>
          <a:prstGeom prst="rect">
            <a:avLst/>
          </a:prstGeom>
        </p:spPr>
        <p:txBody>
          <a:bodyPr/>
          <a:lstStyle>
            <a:lvl1pPr>
              <a:defRPr sz="1000" b="0">
                <a:latin typeface="Times New Roman" pitchFamily="18" charset="0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6" name="组合 5"/>
          <p:cNvGrpSpPr/>
          <p:nvPr userDrawn="1"/>
        </p:nvGrpSpPr>
        <p:grpSpPr>
          <a:xfrm>
            <a:off x="0" y="5157178"/>
            <a:ext cx="12192000" cy="1700823"/>
            <a:chOff x="0" y="4341181"/>
            <a:chExt cx="12192002" cy="2503168"/>
          </a:xfrm>
        </p:grpSpPr>
        <p:pic>
          <p:nvPicPr>
            <p:cNvPr id="7" name="图片 6"/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71540"/>
            <a:stretch/>
          </p:blipFill>
          <p:spPr>
            <a:xfrm>
              <a:off x="1" y="4598633"/>
              <a:ext cx="12192000" cy="2245716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</p:spPr>
        </p:pic>
        <p:sp>
          <p:nvSpPr>
            <p:cNvPr id="8" name="矩形 7"/>
            <p:cNvSpPr/>
            <p:nvPr/>
          </p:nvSpPr>
          <p:spPr>
            <a:xfrm>
              <a:off x="0" y="5051394"/>
              <a:ext cx="12192001" cy="559304"/>
            </a:xfrm>
            <a:prstGeom prst="rect">
              <a:avLst/>
            </a:prstGeom>
            <a:solidFill>
              <a:schemeClr val="bg1">
                <a:alpha val="56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矩形 8"/>
            <p:cNvSpPr/>
            <p:nvPr/>
          </p:nvSpPr>
          <p:spPr>
            <a:xfrm>
              <a:off x="1" y="4341181"/>
              <a:ext cx="12192001" cy="710213"/>
            </a:xfrm>
            <a:prstGeom prst="rect">
              <a:avLst/>
            </a:prstGeom>
            <a:solidFill>
              <a:schemeClr val="bg1">
                <a:alpha val="7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8977324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031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07451" y="260350"/>
            <a:ext cx="2789767" cy="60642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31800" y="260350"/>
            <a:ext cx="8172451" cy="60642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2796890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1" y="260350"/>
            <a:ext cx="921596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624417" y="1268413"/>
            <a:ext cx="10972800" cy="5056187"/>
          </a:xfrm>
        </p:spPr>
        <p:txBody>
          <a:bodyPr/>
          <a:lstStyle/>
          <a:p>
            <a:r>
              <a:rPr lang="zh-CN" altLang="en-US"/>
              <a:t>单击图标添加表格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03684" y="6453188"/>
            <a:ext cx="3352800" cy="30480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9935633" y="63023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595284" y="6477000"/>
            <a:ext cx="2844800" cy="304800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056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1" y="260350"/>
            <a:ext cx="9215967" cy="6096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表占位符 2"/>
          <p:cNvSpPr>
            <a:spLocks noGrp="1"/>
          </p:cNvSpPr>
          <p:nvPr>
            <p:ph type="chart" idx="1"/>
          </p:nvPr>
        </p:nvSpPr>
        <p:spPr>
          <a:xfrm>
            <a:off x="624417" y="1268413"/>
            <a:ext cx="10972800" cy="5056187"/>
          </a:xfrm>
        </p:spPr>
        <p:txBody>
          <a:bodyPr/>
          <a:lstStyle/>
          <a:p>
            <a:r>
              <a:rPr lang="zh-CN" altLang="en-US"/>
              <a:t>单击图标添加图表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03684" y="6453188"/>
            <a:ext cx="3352800" cy="304800"/>
          </a:xfrm>
        </p:spPr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9935633" y="63023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4595284" y="6477000"/>
            <a:ext cx="2844800" cy="304800"/>
          </a:xfrm>
        </p:spPr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58656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 userDrawn="1"/>
        </p:nvSpPr>
        <p:spPr>
          <a:xfrm>
            <a:off x="12016" y="0"/>
            <a:ext cx="12192000" cy="6858000"/>
          </a:xfrm>
          <a:prstGeom prst="rect">
            <a:avLst/>
          </a:prstGeom>
          <a:blipFill dpi="0" rotWithShape="1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9801" name="Subtitle 9800"/>
          <p:cNvSpPr>
            <a:spLocks noGrp="1"/>
          </p:cNvSpPr>
          <p:nvPr>
            <p:ph type="subTitle" idx="1" hasCustomPrompt="1"/>
          </p:nvPr>
        </p:nvSpPr>
        <p:spPr>
          <a:xfrm>
            <a:off x="669924" y="5857875"/>
            <a:ext cx="10850564" cy="558799"/>
          </a:xfrm>
        </p:spPr>
        <p:txBody>
          <a:bodyPr anchor="t">
            <a:normAutofit/>
          </a:bodyPr>
          <a:lstStyle>
            <a:lvl1pPr marL="0" indent="0" algn="l">
              <a:buNone/>
              <a:defRPr sz="1600">
                <a:solidFill>
                  <a:schemeClr val="bg1"/>
                </a:solidFill>
              </a:defRPr>
            </a:lvl1pPr>
            <a:lvl2pPr marL="457178" indent="0" algn="ctr">
              <a:buNone/>
              <a:defRPr sz="2000"/>
            </a:lvl2pPr>
            <a:lvl3pPr marL="914354" indent="0" algn="ctr">
              <a:buNone/>
              <a:defRPr sz="1800"/>
            </a:lvl3pPr>
            <a:lvl4pPr marL="1371532" indent="0" algn="ctr">
              <a:buNone/>
              <a:defRPr sz="1600"/>
            </a:lvl4pPr>
            <a:lvl5pPr marL="1828709" indent="0" algn="ctr">
              <a:buNone/>
              <a:defRPr sz="1600"/>
            </a:lvl5pPr>
            <a:lvl6pPr marL="2285886" indent="0" algn="ctr">
              <a:buNone/>
              <a:defRPr sz="1600"/>
            </a:lvl6pPr>
            <a:lvl7pPr marL="2743062" indent="0" algn="ctr">
              <a:buNone/>
              <a:defRPr sz="1600"/>
            </a:lvl7pPr>
            <a:lvl8pPr marL="3200240" indent="0" algn="ctr">
              <a:buNone/>
              <a:defRPr sz="1600"/>
            </a:lvl8pPr>
            <a:lvl9pPr marL="3657418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  <p:sp>
        <p:nvSpPr>
          <p:cNvPr id="9802" name="Title 9801"/>
          <p:cNvSpPr>
            <a:spLocks noGrp="1"/>
          </p:cNvSpPr>
          <p:nvPr>
            <p:ph type="ctrTitle" hasCustomPrompt="1"/>
          </p:nvPr>
        </p:nvSpPr>
        <p:spPr>
          <a:xfrm>
            <a:off x="669925" y="1130300"/>
            <a:ext cx="5415185" cy="2508343"/>
          </a:xfrm>
        </p:spPr>
        <p:txBody>
          <a:bodyPr anchor="b">
            <a:normAutofit/>
          </a:bodyPr>
          <a:lstStyle>
            <a:lvl1pPr algn="l">
              <a:defRPr sz="4000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zh-CN" altLang="en-US" dirty="0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0" hasCustomPrompt="1"/>
          </p:nvPr>
        </p:nvSpPr>
        <p:spPr>
          <a:xfrm>
            <a:off x="669925" y="4556998"/>
            <a:ext cx="541518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Signature</a:t>
            </a:r>
          </a:p>
        </p:txBody>
      </p:sp>
      <p:sp>
        <p:nvSpPr>
          <p:cNvPr id="13" name="Text Placeholder 12"/>
          <p:cNvSpPr>
            <a:spLocks noGrp="1"/>
          </p:cNvSpPr>
          <p:nvPr>
            <p:ph type="body" sz="quarter" idx="11" hasCustomPrompt="1"/>
          </p:nvPr>
        </p:nvSpPr>
        <p:spPr>
          <a:xfrm>
            <a:off x="669925" y="4853269"/>
            <a:ext cx="5415185" cy="296271"/>
          </a:xfrm>
        </p:spPr>
        <p:txBody>
          <a:bodyPr vert="horz" anchor="ctr">
            <a:noAutofit/>
          </a:bodyPr>
          <a:lstStyle>
            <a:lvl1pPr marL="0" indent="0" algn="l">
              <a:buNone/>
              <a:defRPr sz="1400" b="0">
                <a:solidFill>
                  <a:schemeClr val="bg1"/>
                </a:solidFill>
              </a:defRPr>
            </a:lvl1pPr>
            <a:lvl2pPr marL="457177" indent="0">
              <a:buNone/>
              <a:defRPr/>
            </a:lvl2pPr>
            <a:lvl3pPr marL="914353" indent="0">
              <a:buNone/>
              <a:defRPr/>
            </a:lvl3pPr>
            <a:lvl4pPr marL="1371531" indent="0">
              <a:buNone/>
              <a:defRPr/>
            </a:lvl4pPr>
            <a:lvl5pPr marL="1828709" indent="0">
              <a:buNone/>
              <a:defRPr/>
            </a:lvl5pPr>
          </a:lstStyle>
          <a:p>
            <a:pPr lvl="0"/>
            <a:r>
              <a:rPr lang="en-US" altLang="zh-CN" dirty="0"/>
              <a:t>Date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06286323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mc:AlternateContent xmlns:mc="http://schemas.openxmlformats.org/markup-compatibility/2006" xmlns:p159="http://schemas.microsoft.com/office/powerpoint/2015/09/main">
    <mc:Choice Requires="p159">
      <p:transition spd="slow">
        <p159:morph option="byChar"/>
      </p:transition>
    </mc:Choice>
    <mc:Fallback xmlns="">
      <p:transition spd="slow">
        <p:fade/>
      </p:transition>
    </mc:Fallback>
  </mc:AlternateContent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2327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20956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4417" y="1268413"/>
            <a:ext cx="5384800" cy="5056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12417" y="1268413"/>
            <a:ext cx="5384800" cy="505618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273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50405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927571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996630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9475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11184565" y="3501008"/>
            <a:ext cx="2209800" cy="3048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868570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2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ltGray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 userDrawn="1"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145" t="72770" b="1"/>
          <a:stretch/>
        </p:blipFill>
        <p:spPr>
          <a:xfrm>
            <a:off x="6432715" y="14554"/>
            <a:ext cx="5711957" cy="966174"/>
          </a:xfrm>
          <a:prstGeom prst="rect">
            <a:avLst/>
          </a:prstGeom>
          <a:effectLst>
            <a:softEdge rad="127000"/>
          </a:effectLst>
        </p:spPr>
      </p:pic>
      <p:sp>
        <p:nvSpPr>
          <p:cNvPr id="12324" name="Freeform 36"/>
          <p:cNvSpPr>
            <a:spLocks/>
          </p:cNvSpPr>
          <p:nvPr/>
        </p:nvSpPr>
        <p:spPr bwMode="gray">
          <a:xfrm flipV="1">
            <a:off x="9552518" y="582614"/>
            <a:ext cx="2643716" cy="376237"/>
          </a:xfrm>
          <a:custGeom>
            <a:avLst/>
            <a:gdLst>
              <a:gd name="T0" fmla="*/ 2 w 1724"/>
              <a:gd name="T1" fmla="*/ 89 h 496"/>
              <a:gd name="T2" fmla="*/ 182 w 1724"/>
              <a:gd name="T3" fmla="*/ 216 h 496"/>
              <a:gd name="T4" fmla="*/ 182 w 1724"/>
              <a:gd name="T5" fmla="*/ 386 h 496"/>
              <a:gd name="T6" fmla="*/ 267 w 1724"/>
              <a:gd name="T7" fmla="*/ 496 h 496"/>
              <a:gd name="T8" fmla="*/ 1724 w 1724"/>
              <a:gd name="T9" fmla="*/ 493 h 496"/>
              <a:gd name="T10" fmla="*/ 1724 w 1724"/>
              <a:gd name="T11" fmla="*/ 0 h 496"/>
              <a:gd name="T12" fmla="*/ 0 w 1724"/>
              <a:gd name="T13" fmla="*/ 0 h 496"/>
              <a:gd name="T14" fmla="*/ 2 w 1724"/>
              <a:gd name="T15" fmla="*/ 89 h 4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724" h="496">
                <a:moveTo>
                  <a:pt x="2" y="89"/>
                </a:moveTo>
                <a:cubicBezTo>
                  <a:pt x="171" y="85"/>
                  <a:pt x="182" y="93"/>
                  <a:pt x="182" y="216"/>
                </a:cubicBezTo>
                <a:lnTo>
                  <a:pt x="182" y="386"/>
                </a:lnTo>
                <a:cubicBezTo>
                  <a:pt x="196" y="433"/>
                  <a:pt x="159" y="487"/>
                  <a:pt x="267" y="496"/>
                </a:cubicBezTo>
                <a:lnTo>
                  <a:pt x="1724" y="493"/>
                </a:lnTo>
                <a:lnTo>
                  <a:pt x="1724" y="0"/>
                </a:lnTo>
                <a:lnTo>
                  <a:pt x="0" y="0"/>
                </a:lnTo>
                <a:lnTo>
                  <a:pt x="2" y="8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sp>
        <p:nvSpPr>
          <p:cNvPr id="12309" name="Rectangle 21"/>
          <p:cNvSpPr>
            <a:spLocks noGrp="1" noChangeArrowheads="1"/>
          </p:cNvSpPr>
          <p:nvPr>
            <p:ph type="title"/>
          </p:nvPr>
        </p:nvSpPr>
        <p:spPr bwMode="gray">
          <a:xfrm>
            <a:off x="431801" y="260350"/>
            <a:ext cx="9215967" cy="609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单击此处编辑母版标题样式</a:t>
            </a:r>
            <a:endParaRPr lang="en-US" altLang="ko-KR"/>
          </a:p>
        </p:txBody>
      </p:sp>
      <p:sp>
        <p:nvSpPr>
          <p:cNvPr id="12310" name="Rectangle 22"/>
          <p:cNvSpPr>
            <a:spLocks noGrp="1" noChangeArrowheads="1"/>
          </p:cNvSpPr>
          <p:nvPr>
            <p:ph type="body" idx="1"/>
          </p:nvPr>
        </p:nvSpPr>
        <p:spPr bwMode="gray">
          <a:xfrm>
            <a:off x="624417" y="1268413"/>
            <a:ext cx="10972800" cy="50561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altLang="ko-KR"/>
          </a:p>
        </p:txBody>
      </p:sp>
      <p:sp>
        <p:nvSpPr>
          <p:cNvPr id="12311" name="Rectangle 23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8303684" y="6453188"/>
            <a:ext cx="3352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latin typeface="+mn-lt"/>
                <a:ea typeface="굴림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13" name="Rectangle 25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4595284" y="6477000"/>
            <a:ext cx="28448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  <a:ea typeface="굴림" pitchFamily="50" charset="-127"/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2326" name="Rectangle 38"/>
          <p:cNvSpPr>
            <a:spLocks noChangeArrowheads="1"/>
          </p:cNvSpPr>
          <p:nvPr/>
        </p:nvSpPr>
        <p:spPr bwMode="gray">
          <a:xfrm>
            <a:off x="2117" y="912813"/>
            <a:ext cx="12189883" cy="80962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/>
              </a:solidFill>
              <a:latin typeface="Verdana"/>
            </a:endParaRPr>
          </a:p>
        </p:txBody>
      </p:sp>
      <p:pic>
        <p:nvPicPr>
          <p:cNvPr id="11" name="Picture 4" descr="图片"/>
          <p:cNvPicPr>
            <a:picLocks noChangeAspect="1" noChangeArrowheads="1"/>
          </p:cNvPicPr>
          <p:nvPr userDrawn="1"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7" r="74514" b="91520"/>
          <a:stretch/>
        </p:blipFill>
        <p:spPr bwMode="auto">
          <a:xfrm>
            <a:off x="10033274" y="640914"/>
            <a:ext cx="1823367" cy="4118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83201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378" r:id="rId1"/>
    <p:sldLayoutId id="2147484379" r:id="rId2"/>
    <p:sldLayoutId id="2147484380" r:id="rId3"/>
    <p:sldLayoutId id="2147484381" r:id="rId4"/>
    <p:sldLayoutId id="2147484382" r:id="rId5"/>
    <p:sldLayoutId id="2147484383" r:id="rId6"/>
    <p:sldLayoutId id="2147484384" r:id="rId7"/>
    <p:sldLayoutId id="2147484385" r:id="rId8"/>
    <p:sldLayoutId id="2147484386" r:id="rId9"/>
    <p:sldLayoutId id="2147484387" r:id="rId10"/>
    <p:sldLayoutId id="2147484388" r:id="rId11"/>
    <p:sldLayoutId id="2147484389" r:id="rId12"/>
    <p:sldLayoutId id="2147484390" r:id="rId13"/>
    <p:sldLayoutId id="2147484391" r:id="rId14"/>
  </p:sldLayoutIdLst>
  <p:hf hdr="0" ftr="0" dt="0"/>
  <p:txStyles>
    <p:titleStyle>
      <a:lvl1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 b="1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85000"/>
        <a:buFont typeface="Arial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Arial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0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288" userDrawn="1">
          <p15:clr>
            <a:srgbClr val="F26B43"/>
          </p15:clr>
        </p15:guide>
        <p15:guide id="2" pos="3840" userDrawn="1">
          <p15:clr>
            <a:srgbClr val="F26B43"/>
          </p15:clr>
        </p15:guide>
        <p15:guide id="3" pos="416" userDrawn="1">
          <p15:clr>
            <a:srgbClr val="F26B43"/>
          </p15:clr>
        </p15:guide>
        <p15:guide id="4" pos="7256" userDrawn="1">
          <p15:clr>
            <a:srgbClr val="F26B43"/>
          </p15:clr>
        </p15:guide>
        <p15:guide id="5" orient="horz" pos="648" userDrawn="1">
          <p15:clr>
            <a:srgbClr val="F26B43"/>
          </p15:clr>
        </p15:guide>
        <p15:guide id="6" orient="horz" pos="712" userDrawn="1">
          <p15:clr>
            <a:srgbClr val="F26B43"/>
          </p15:clr>
        </p15:guide>
        <p15:guide id="7" orient="horz" pos="3928" userDrawn="1">
          <p15:clr>
            <a:srgbClr val="F26B43"/>
          </p15:clr>
        </p15:guide>
        <p15:guide id="8" orient="horz" pos="386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5.png"/><Relationship Id="rId13" Type="http://schemas.openxmlformats.org/officeDocument/2006/relationships/image" Target="../media/image40.png"/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12" Type="http://schemas.openxmlformats.org/officeDocument/2006/relationships/image" Target="../media/image39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11" Type="http://schemas.openxmlformats.org/officeDocument/2006/relationships/image" Target="../media/image38.png"/><Relationship Id="rId5" Type="http://schemas.openxmlformats.org/officeDocument/2006/relationships/image" Target="../media/image32.png"/><Relationship Id="rId10" Type="http://schemas.openxmlformats.org/officeDocument/2006/relationships/image" Target="../media/image37.png"/><Relationship Id="rId4" Type="http://schemas.openxmlformats.org/officeDocument/2006/relationships/image" Target="../media/image31.png"/><Relationship Id="rId9" Type="http://schemas.openxmlformats.org/officeDocument/2006/relationships/image" Target="../media/image36.png"/><Relationship Id="rId14" Type="http://schemas.openxmlformats.org/officeDocument/2006/relationships/image" Target="../media/image4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3.png"/><Relationship Id="rId4" Type="http://schemas.openxmlformats.org/officeDocument/2006/relationships/image" Target="../media/image24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52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1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副标题 1">
            <a:extLst>
              <a:ext uri="{FF2B5EF4-FFF2-40B4-BE49-F238E27FC236}">
                <a16:creationId xmlns:a16="http://schemas.microsoft.com/office/drawing/2014/main" id="{A7A96ED3-477A-17E2-B236-2B5A7893A54C}"/>
              </a:ext>
            </a:extLst>
          </p:cNvPr>
          <p:cNvSpPr>
            <a:spLocks noGrp="1"/>
          </p:cNvSpPr>
          <p:nvPr>
            <p:ph type="subTitle" sz="quarter" idx="1"/>
          </p:nvPr>
        </p:nvSpPr>
        <p:spPr>
          <a:xfrm>
            <a:off x="6472456" y="3786190"/>
            <a:ext cx="3501128" cy="533400"/>
          </a:xfrm>
        </p:spPr>
        <p:txBody>
          <a:bodyPr>
            <a:noAutofit/>
          </a:bodyPr>
          <a:lstStyle/>
          <a:p>
            <a:pPr algn="l">
              <a:lnSpc>
                <a:spcPct val="150000"/>
              </a:lnSpc>
              <a:spcBef>
                <a:spcPct val="0"/>
              </a:spcBef>
            </a:pP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陈建海 计算机学院 </a:t>
            </a: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08335C9D-93A3-053F-2BA1-117BDAF98BDF}"/>
              </a:ext>
            </a:extLst>
          </p:cNvPr>
          <p:cNvSpPr>
            <a:spLocks noGrp="1"/>
          </p:cNvSpPr>
          <p:nvPr>
            <p:ph type="ctrTitle" idx="4294967295"/>
          </p:nvPr>
        </p:nvSpPr>
        <p:spPr>
          <a:xfrm>
            <a:off x="6310314" y="2000240"/>
            <a:ext cx="5412932" cy="1169988"/>
          </a:xfrm>
        </p:spPr>
        <p:txBody>
          <a:bodyPr anchor="t"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zh-CN" altLang="en-US" sz="48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循环神经网络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75232EF5-8FC6-B975-426A-253C3929AD4B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457144" y="4286256"/>
            <a:ext cx="2996442" cy="571504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2024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</a:t>
            </a: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11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月</a:t>
            </a:r>
            <a:r>
              <a:rPr lang="en-US" altLang="zh-CN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25</a:t>
            </a:r>
            <a:r>
              <a:rPr lang="zh-CN" altLang="en-US" sz="2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日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BBBE62CC-8E59-F525-4745-5A1E3ED03B73}"/>
              </a:ext>
            </a:extLst>
          </p:cNvPr>
          <p:cNvSpPr>
            <a:spLocks noGrp="1"/>
          </p:cNvSpPr>
          <p:nvPr>
            <p:ph type="body" sz="quarter" idx="4294967295"/>
          </p:nvPr>
        </p:nvSpPr>
        <p:spPr>
          <a:xfrm>
            <a:off x="6310314" y="5143512"/>
            <a:ext cx="4714908" cy="571504"/>
          </a:xfrm>
        </p:spPr>
        <p:txBody>
          <a:bodyPr/>
          <a:lstStyle/>
          <a:p>
            <a:pPr marL="0" indent="0">
              <a:lnSpc>
                <a:spcPct val="150000"/>
              </a:lnSpc>
              <a:spcBef>
                <a:spcPct val="0"/>
              </a:spcBef>
              <a:buNone/>
            </a:pPr>
            <a:r>
              <a:rPr lang="zh-CN" altLang="en-US" sz="1800" dirty="0">
                <a:solidFill>
                  <a:srgbClr val="FFC00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本课件仅供教学使用，未经许可不得转载</a:t>
            </a:r>
          </a:p>
        </p:txBody>
      </p:sp>
      <p:pic>
        <p:nvPicPr>
          <p:cNvPr id="6" name="Picture 2" descr="https://www.gaoguang.com/uploads/190715/20-1ZG5094312H9.jpg"/>
          <p:cNvPicPr>
            <a:picLocks noChangeAspect="1" noChangeArrowheads="1"/>
          </p:cNvPicPr>
          <p:nvPr/>
        </p:nvPicPr>
        <p:blipFill>
          <a:blip r:embed="rId4" cstate="print"/>
          <a:stretch>
            <a:fillRect/>
          </a:stretch>
        </p:blipFill>
        <p:spPr bwMode="auto">
          <a:xfrm>
            <a:off x="191344" y="260648"/>
            <a:ext cx="2693723" cy="1056253"/>
          </a:xfrm>
          <a:prstGeom prst="rect">
            <a:avLst/>
          </a:prstGeom>
        </p:spPr>
      </p:pic>
      <p:pic>
        <p:nvPicPr>
          <p:cNvPr id="7" name="图片 6" descr="C:\Users\Planck\Desktop\包图网_952289科技科幻元素设计\5ba1c54ee7a5c(3).png5ba1c54ee7a5c(3)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5" cstate="print"/>
          <a:srcRect l="11767" r="11767"/>
          <a:stretch>
            <a:fillRect/>
          </a:stretch>
        </p:blipFill>
        <p:spPr>
          <a:xfrm>
            <a:off x="10430877" y="0"/>
            <a:ext cx="1761123" cy="1626428"/>
          </a:xfrm>
          <a:prstGeom prst="rect">
            <a:avLst/>
          </a:prstGeom>
          <a:noFill/>
          <a:effectLst>
            <a:reflection stA="25000" endA="300" endPos="20000" dist="50800" dir="5400000" sy="-100000" algn="bl" rotWithShape="0"/>
          </a:effectLst>
        </p:spPr>
      </p:pic>
      <p:grpSp>
        <p:nvGrpSpPr>
          <p:cNvPr id="10" name="组合 9">
            <a:extLst>
              <a:ext uri="{FF2B5EF4-FFF2-40B4-BE49-F238E27FC236}">
                <a16:creationId xmlns:a16="http://schemas.microsoft.com/office/drawing/2014/main" id="{84784500-323A-74BA-67A6-C648986EB732}"/>
              </a:ext>
            </a:extLst>
          </p:cNvPr>
          <p:cNvGrpSpPr/>
          <p:nvPr/>
        </p:nvGrpSpPr>
        <p:grpSpPr>
          <a:xfrm>
            <a:off x="9973584" y="3010618"/>
            <a:ext cx="1766018" cy="2132894"/>
            <a:chOff x="6397107" y="3459082"/>
            <a:chExt cx="1766018" cy="2132894"/>
          </a:xfrm>
        </p:grpSpPr>
        <p:pic>
          <p:nvPicPr>
            <p:cNvPr id="8" name="Picture 2"/>
            <p:cNvPicPr>
              <a:picLocks noChangeAspect="1" noChangeArrowheads="1"/>
            </p:cNvPicPr>
            <p:nvPr/>
          </p:nvPicPr>
          <p:blipFill>
            <a:blip r:embed="rId6"/>
            <a:srcRect/>
            <a:stretch>
              <a:fillRect/>
            </a:stretch>
          </p:blipFill>
          <p:spPr bwMode="auto">
            <a:xfrm>
              <a:off x="6397107" y="3459082"/>
              <a:ext cx="1766018" cy="17558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sp>
          <p:nvSpPr>
            <p:cNvPr id="9" name="矩形 8"/>
            <p:cNvSpPr/>
            <p:nvPr/>
          </p:nvSpPr>
          <p:spPr>
            <a:xfrm>
              <a:off x="6738942" y="5214950"/>
              <a:ext cx="1082348" cy="377026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400" b="1" dirty="0">
                  <a:solidFill>
                    <a:srgbClr val="FF0000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课程二维码</a:t>
              </a:r>
              <a:endParaRPr lang="zh-CN" altLang="en-US" sz="1400" dirty="0">
                <a:solidFill>
                  <a:srgbClr val="FF0000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95208" y="2500306"/>
            <a:ext cx="6072230" cy="3023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7114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RNN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发展简史</a:t>
            </a:r>
          </a:p>
        </p:txBody>
      </p:sp>
      <p:sp>
        <p:nvSpPr>
          <p:cNvPr id="6" name="矩形 5"/>
          <p:cNvSpPr/>
          <p:nvPr/>
        </p:nvSpPr>
        <p:spPr>
          <a:xfrm>
            <a:off x="238084" y="1214422"/>
            <a:ext cx="1169056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1933</a:t>
            </a:r>
            <a:r>
              <a:rPr lang="zh-CN" altLang="en-US" sz="2800" dirty="0"/>
              <a:t>年，西班牙神经生物学家</a:t>
            </a:r>
            <a:r>
              <a:rPr lang="en-US" altLang="zh-CN" sz="2800" dirty="0"/>
              <a:t>Rafael</a:t>
            </a:r>
            <a:r>
              <a:rPr lang="zh-CN" altLang="en-US" sz="2800" dirty="0"/>
              <a:t> </a:t>
            </a:r>
            <a:r>
              <a:rPr lang="en-US" altLang="zh-CN" sz="2800" dirty="0" err="1"/>
              <a:t>Lorenre</a:t>
            </a:r>
            <a:r>
              <a:rPr lang="zh-CN" altLang="en-US" sz="2800" dirty="0"/>
              <a:t> </a:t>
            </a:r>
            <a:r>
              <a:rPr lang="en-US" altLang="zh-CN" sz="2800" dirty="0"/>
              <a:t>de</a:t>
            </a:r>
            <a:r>
              <a:rPr lang="zh-CN" altLang="en-US" sz="2800" dirty="0"/>
              <a:t> </a:t>
            </a:r>
            <a:r>
              <a:rPr lang="en-US" altLang="zh-CN" sz="2800" dirty="0"/>
              <a:t>No</a:t>
            </a:r>
            <a:r>
              <a:rPr lang="zh-CN" altLang="en-US" sz="2800" dirty="0"/>
              <a:t> 发心大脑皮层的解剖结构允许刺激在神经回路中循环传递，提出</a:t>
            </a:r>
            <a:r>
              <a:rPr lang="zh-CN" altLang="en-US" sz="2800" b="1" dirty="0"/>
              <a:t>回荡回路假设</a:t>
            </a:r>
            <a:endParaRPr lang="en-US" altLang="zh-CN" sz="28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1982</a:t>
            </a:r>
            <a:r>
              <a:rPr lang="zh-CN" altLang="en-US" sz="2800" dirty="0"/>
              <a:t>年，美国学者</a:t>
            </a:r>
            <a:r>
              <a:rPr lang="en-US" altLang="zh-CN" sz="2800" dirty="0"/>
              <a:t>John</a:t>
            </a:r>
            <a:r>
              <a:rPr lang="zh-CN" altLang="en-US" sz="2800" dirty="0"/>
              <a:t> </a:t>
            </a:r>
            <a:r>
              <a:rPr lang="en-US" altLang="zh-CN" sz="2800" dirty="0"/>
              <a:t>Hopfield</a:t>
            </a:r>
            <a:r>
              <a:rPr lang="zh-CN" altLang="en-US" sz="2800" dirty="0"/>
              <a:t>实用二院阶段建立了具有结合存储能力的神经网络，即</a:t>
            </a:r>
            <a:r>
              <a:rPr lang="en-US" altLang="zh-CN" sz="2800" b="1" dirty="0"/>
              <a:t>Hopfield</a:t>
            </a:r>
            <a:r>
              <a:rPr lang="zh-CN" altLang="en-US" sz="2800" b="1" dirty="0"/>
              <a:t>神经网络</a:t>
            </a:r>
            <a:endParaRPr lang="en-US" altLang="zh-CN" sz="28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1986</a:t>
            </a:r>
            <a:r>
              <a:rPr lang="zh-CN" altLang="en-US" sz="2800" dirty="0"/>
              <a:t>年，</a:t>
            </a:r>
            <a:r>
              <a:rPr lang="en-US" altLang="zh-CN" sz="2800" dirty="0"/>
              <a:t>Michael</a:t>
            </a:r>
            <a:r>
              <a:rPr lang="zh-CN" altLang="en-US" sz="2800" dirty="0"/>
              <a:t> </a:t>
            </a:r>
            <a:r>
              <a:rPr lang="en-US" altLang="zh-CN" sz="2800" dirty="0" err="1"/>
              <a:t>I.Jordan</a:t>
            </a:r>
            <a:r>
              <a:rPr lang="zh-CN" altLang="en-US" sz="2800" dirty="0"/>
              <a:t> 基于</a:t>
            </a:r>
            <a:r>
              <a:rPr lang="en-US" altLang="zh-CN" sz="2800" dirty="0"/>
              <a:t>Hopfield</a:t>
            </a:r>
            <a:r>
              <a:rPr lang="zh-CN" altLang="en-US" sz="2800" dirty="0"/>
              <a:t>建立了新的循环神经网络，</a:t>
            </a:r>
            <a:r>
              <a:rPr lang="en-US" altLang="zh-CN" sz="2800" b="1" dirty="0"/>
              <a:t>Jordan</a:t>
            </a:r>
            <a:r>
              <a:rPr lang="zh-CN" altLang="en-US" sz="2800" b="1" dirty="0"/>
              <a:t>网络</a:t>
            </a:r>
            <a:endParaRPr lang="en-US" altLang="zh-CN" sz="2800" b="1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1990</a:t>
            </a:r>
            <a:r>
              <a:rPr lang="zh-CN" altLang="en-US" sz="2800" dirty="0"/>
              <a:t>年，</a:t>
            </a:r>
            <a:r>
              <a:rPr lang="en-US" altLang="zh-CN" sz="2800" dirty="0"/>
              <a:t>Jeffrey</a:t>
            </a:r>
            <a:r>
              <a:rPr lang="zh-CN" altLang="en-US" sz="2800" dirty="0"/>
              <a:t> </a:t>
            </a:r>
            <a:r>
              <a:rPr lang="en-US" altLang="zh-CN" sz="2800" dirty="0"/>
              <a:t>Elman</a:t>
            </a:r>
            <a:r>
              <a:rPr lang="zh-CN" altLang="en-US" sz="2800" dirty="0"/>
              <a:t>提出了第一个全连接的循环神经网络，</a:t>
            </a:r>
            <a:r>
              <a:rPr lang="zh-CN" altLang="en-US" sz="2800" b="1" dirty="0"/>
              <a:t>简单循环神经网络：</a:t>
            </a:r>
            <a:r>
              <a:rPr lang="en-US" altLang="zh-CN" sz="2800" b="1" dirty="0"/>
              <a:t>SRN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1990</a:t>
            </a:r>
            <a:r>
              <a:rPr lang="zh-CN" altLang="en-US" sz="2800" dirty="0"/>
              <a:t>年，</a:t>
            </a:r>
            <a:r>
              <a:rPr lang="en-US" altLang="zh-CN" sz="2800" dirty="0"/>
              <a:t>Paul</a:t>
            </a:r>
            <a:r>
              <a:rPr lang="zh-CN" altLang="en-US" sz="2800" dirty="0"/>
              <a:t> </a:t>
            </a:r>
            <a:r>
              <a:rPr lang="en-US" altLang="zh-CN" sz="2800" dirty="0" err="1"/>
              <a:t>Werbos</a:t>
            </a:r>
            <a:r>
              <a:rPr lang="zh-CN" altLang="en-US" sz="2800" dirty="0"/>
              <a:t>提出了循环神经网络的随时间反向传播，</a:t>
            </a:r>
            <a:r>
              <a:rPr lang="en-US" altLang="zh-CN" sz="2800" dirty="0"/>
              <a:t>BPTT</a:t>
            </a:r>
            <a:r>
              <a:rPr lang="zh-CN" altLang="en-US" sz="2800" dirty="0"/>
              <a:t>。</a:t>
            </a:r>
            <a:endParaRPr lang="en-US" altLang="zh-CN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1991</a:t>
            </a:r>
            <a:r>
              <a:rPr lang="zh-CN" altLang="en-US" sz="2800" dirty="0"/>
              <a:t>年，</a:t>
            </a:r>
            <a:r>
              <a:rPr lang="en-US" altLang="zh-CN" sz="2800" dirty="0"/>
              <a:t>Sepp</a:t>
            </a:r>
            <a:r>
              <a:rPr lang="zh-CN" altLang="en-US" sz="2800" dirty="0"/>
              <a:t> </a:t>
            </a:r>
            <a:r>
              <a:rPr lang="en-US" altLang="zh-CN" sz="2800" dirty="0" err="1"/>
              <a:t>Hochreiter</a:t>
            </a:r>
            <a:r>
              <a:rPr lang="zh-CN" altLang="en-US" sz="2800" dirty="0"/>
              <a:t>发现了循环神经网络的长期以来问题，引入大量优化，于是产生了</a:t>
            </a:r>
            <a:r>
              <a:rPr lang="zh-CN" altLang="en-US" sz="2800" b="1" dirty="0"/>
              <a:t>神经历史压缩器</a:t>
            </a:r>
            <a:r>
              <a:rPr lang="en-US" altLang="zh-CN" sz="2800" b="1" dirty="0"/>
              <a:t>NHC</a:t>
            </a:r>
            <a:r>
              <a:rPr lang="zh-CN" altLang="en-US" sz="2800" b="1" dirty="0"/>
              <a:t>、长短期记忆网络</a:t>
            </a:r>
            <a:r>
              <a:rPr lang="en-US" altLang="zh-CN" sz="2800" b="1" dirty="0"/>
              <a:t>LSTM</a:t>
            </a:r>
            <a:r>
              <a:rPr lang="zh-CN" altLang="en-US" sz="2800" b="1" dirty="0"/>
              <a:t>、门控循环单元网络</a:t>
            </a:r>
            <a:r>
              <a:rPr lang="en-US" altLang="zh-CN" sz="2800" b="1" dirty="0"/>
              <a:t>GRU</a:t>
            </a:r>
            <a:r>
              <a:rPr lang="zh-CN" altLang="en-US" sz="2800" b="1" dirty="0"/>
              <a:t>、回声状态网络、独立循环神经网</a:t>
            </a:r>
            <a:r>
              <a:rPr lang="zh-CN" altLang="en-US" sz="2800" dirty="0"/>
              <a:t>络等。</a:t>
            </a:r>
            <a:endParaRPr lang="en-US" altLang="zh-CN" sz="28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D495F3AD-B313-7F42-9BB7-CAC7CBF7A0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11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CC5A278-4399-6A42-AC4F-F925CEB5371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4649" y="1800738"/>
            <a:ext cx="9922702" cy="3816424"/>
          </a:xfrm>
          <a:prstGeom prst="rect">
            <a:avLst/>
          </a:prstGeom>
        </p:spPr>
      </p:pic>
      <p:sp>
        <p:nvSpPr>
          <p:cNvPr id="7" name="标题 4">
            <a:extLst>
              <a:ext uri="{FF2B5EF4-FFF2-40B4-BE49-F238E27FC236}">
                <a16:creationId xmlns:a16="http://schemas.microsoft.com/office/drawing/2014/main" id="{540968DC-FFE7-224A-A514-BECBF5D34BD9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从前馈神经网络到</a:t>
            </a: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RNN</a:t>
            </a:r>
            <a:endParaRPr kumimoji="0" lang="zh-CN" altLang="en-US" sz="3200" b="1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+mj-lt"/>
              <a:ea typeface="+mj-ea"/>
              <a:cs typeface="+mj-cs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186723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4628" y="1749009"/>
            <a:ext cx="5086350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RNN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的结构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09522" y="1701378"/>
            <a:ext cx="2500330" cy="2979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524232" y="1915692"/>
            <a:ext cx="2333629" cy="27336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9"/>
          <p:cNvSpPr/>
          <p:nvPr/>
        </p:nvSpPr>
        <p:spPr>
          <a:xfrm>
            <a:off x="809588" y="4844650"/>
            <a:ext cx="1500198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表示法一</a:t>
            </a:r>
          </a:p>
        </p:txBody>
      </p:sp>
      <p:sp>
        <p:nvSpPr>
          <p:cNvPr id="11" name="矩形 10"/>
          <p:cNvSpPr/>
          <p:nvPr/>
        </p:nvSpPr>
        <p:spPr>
          <a:xfrm>
            <a:off x="3809984" y="4844650"/>
            <a:ext cx="1500198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表示法二</a:t>
            </a:r>
          </a:p>
        </p:txBody>
      </p:sp>
      <p:sp>
        <p:nvSpPr>
          <p:cNvPr id="12" name="矩形 11"/>
          <p:cNvSpPr/>
          <p:nvPr/>
        </p:nvSpPr>
        <p:spPr>
          <a:xfrm>
            <a:off x="8596330" y="4916088"/>
            <a:ext cx="1500198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表示法三</a:t>
            </a:r>
          </a:p>
        </p:txBody>
      </p:sp>
      <p:sp>
        <p:nvSpPr>
          <p:cNvPr id="13" name="矩形 12"/>
          <p:cNvSpPr/>
          <p:nvPr/>
        </p:nvSpPr>
        <p:spPr>
          <a:xfrm>
            <a:off x="10453718" y="2844386"/>
            <a:ext cx="1500198" cy="707886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网络参数：</a:t>
            </a:r>
            <a:endParaRPr lang="en-US" altLang="zh-CN" sz="2000" b="1" dirty="0"/>
          </a:p>
          <a:p>
            <a:r>
              <a:rPr lang="en-US" altLang="zh-CN" sz="2000" b="1" dirty="0"/>
              <a:t>W H V α β</a:t>
            </a:r>
            <a:endParaRPr lang="zh-CN" altLang="en-US" sz="2000" b="1" dirty="0"/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81950" y="3820711"/>
            <a:ext cx="30099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15"/>
          <p:cNvSpPr/>
          <p:nvPr/>
        </p:nvSpPr>
        <p:spPr>
          <a:xfrm>
            <a:off x="6738942" y="4106463"/>
            <a:ext cx="1285884" cy="307777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sz="1400" b="1" dirty="0"/>
              <a:t>t</a:t>
            </a:r>
            <a:r>
              <a:rPr lang="zh-CN" altLang="en-US" sz="1400" b="1" dirty="0"/>
              <a:t>时刻的输出：</a:t>
            </a:r>
            <a:endParaRPr lang="en-US" altLang="zh-CN" sz="1400" b="1" dirty="0"/>
          </a:p>
        </p:txBody>
      </p:sp>
      <p:sp>
        <p:nvSpPr>
          <p:cNvPr id="17" name="矩形 16"/>
          <p:cNvSpPr/>
          <p:nvPr/>
        </p:nvSpPr>
        <p:spPr bwMode="auto">
          <a:xfrm>
            <a:off x="238084" y="1772816"/>
            <a:ext cx="2928958" cy="35719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3167042" y="1772816"/>
            <a:ext cx="2928958" cy="35719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6096000" y="1772816"/>
            <a:ext cx="5786478" cy="357190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2127857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1357298"/>
            <a:ext cx="807789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13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RNN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按序列展开</a:t>
            </a:r>
          </a:p>
        </p:txBody>
      </p:sp>
      <p:sp>
        <p:nvSpPr>
          <p:cNvPr id="8" name="矩形 7"/>
          <p:cNvSpPr/>
          <p:nvPr/>
        </p:nvSpPr>
        <p:spPr>
          <a:xfrm>
            <a:off x="309522" y="1142984"/>
            <a:ext cx="3929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预测：“天行健，君子以自强不（）”</a:t>
            </a:r>
          </a:p>
        </p:txBody>
      </p: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166910" y="5286388"/>
            <a:ext cx="692467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矩形 11"/>
          <p:cNvSpPr/>
          <p:nvPr/>
        </p:nvSpPr>
        <p:spPr>
          <a:xfrm>
            <a:off x="380960" y="5857892"/>
            <a:ext cx="178595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数据集的构建</a:t>
            </a:r>
          </a:p>
        </p:txBody>
      </p:sp>
      <p:sp>
        <p:nvSpPr>
          <p:cNvPr id="9" name="矩形 8"/>
          <p:cNvSpPr/>
          <p:nvPr/>
        </p:nvSpPr>
        <p:spPr>
          <a:xfrm>
            <a:off x="9453586" y="5786454"/>
            <a:ext cx="1071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词向量</a:t>
            </a:r>
          </a:p>
        </p:txBody>
      </p:sp>
      <p:sp>
        <p:nvSpPr>
          <p:cNvPr id="10" name="矩形 9"/>
          <p:cNvSpPr/>
          <p:nvPr/>
        </p:nvSpPr>
        <p:spPr>
          <a:xfrm>
            <a:off x="9453586" y="6215082"/>
            <a:ext cx="107157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词向量</a:t>
            </a:r>
          </a:p>
        </p:txBody>
      </p:sp>
      <p:cxnSp>
        <p:nvCxnSpPr>
          <p:cNvPr id="13" name="直接箭头连接符 12"/>
          <p:cNvCxnSpPr/>
          <p:nvPr/>
        </p:nvCxnSpPr>
        <p:spPr bwMode="auto">
          <a:xfrm>
            <a:off x="8953520" y="6000768"/>
            <a:ext cx="571504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4" name="直接箭头连接符 13"/>
          <p:cNvCxnSpPr/>
          <p:nvPr/>
        </p:nvCxnSpPr>
        <p:spPr bwMode="auto">
          <a:xfrm>
            <a:off x="8953520" y="6429396"/>
            <a:ext cx="571504" cy="158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14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词向量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2071678"/>
            <a:ext cx="6381750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667636" y="1785926"/>
            <a:ext cx="2581275" cy="343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矩形 5"/>
          <p:cNvSpPr/>
          <p:nvPr/>
        </p:nvSpPr>
        <p:spPr>
          <a:xfrm>
            <a:off x="2809852" y="4572008"/>
            <a:ext cx="141577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词义特征向量</a:t>
            </a:r>
          </a:p>
        </p:txBody>
      </p:sp>
      <p:sp>
        <p:nvSpPr>
          <p:cNvPr id="7" name="矩形 6"/>
          <p:cNvSpPr/>
          <p:nvPr/>
        </p:nvSpPr>
        <p:spPr>
          <a:xfrm>
            <a:off x="8453454" y="5286388"/>
            <a:ext cx="121058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词义相关性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9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RNN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分类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398" y="1285860"/>
            <a:ext cx="12573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0960" y="1500174"/>
            <a:ext cx="40957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>
          <a:xfrm>
            <a:off x="1809720" y="1571612"/>
            <a:ext cx="1214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图像去噪</a:t>
            </a:r>
            <a:endParaRPr lang="en-US" altLang="zh-CN" b="1" dirty="0"/>
          </a:p>
          <a:p>
            <a:r>
              <a:rPr lang="zh-CN" altLang="en-US" b="1" dirty="0"/>
              <a:t>数据加密</a:t>
            </a:r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38612" y="1285860"/>
            <a:ext cx="123825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09984" y="1428736"/>
            <a:ext cx="428625" cy="971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矩形 13"/>
          <p:cNvSpPr/>
          <p:nvPr/>
        </p:nvSpPr>
        <p:spPr>
          <a:xfrm>
            <a:off x="5738810" y="1571612"/>
            <a:ext cx="15716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/>
              <a:t>关键词</a:t>
            </a:r>
            <a:r>
              <a:rPr lang="en-US" altLang="zh-CN" b="1" dirty="0">
                <a:sym typeface="Wingdings" pitchFamily="2" charset="2"/>
              </a:rPr>
              <a:t></a:t>
            </a:r>
            <a:r>
              <a:rPr lang="zh-CN" altLang="en-US" b="1" dirty="0"/>
              <a:t>写作</a:t>
            </a:r>
            <a:endParaRPr lang="en-US" altLang="zh-CN" b="1" dirty="0"/>
          </a:p>
          <a:p>
            <a:r>
              <a:rPr lang="zh-CN" altLang="en-US" b="1" dirty="0"/>
              <a:t>拼写纠正</a:t>
            </a: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881950" y="1571612"/>
            <a:ext cx="428625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025090" y="1285860"/>
            <a:ext cx="1095375" cy="1381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1738282" y="3429000"/>
            <a:ext cx="1497179" cy="171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881026" y="3357562"/>
            <a:ext cx="381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3452794" y="3786190"/>
            <a:ext cx="1255126" cy="7858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2" name="Picture 12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6524628" y="3500438"/>
            <a:ext cx="222735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3" name="Picture 13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5810248" y="3429000"/>
            <a:ext cx="400050" cy="169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34" name="Picture 14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9024958" y="3214686"/>
            <a:ext cx="105727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" name="矩形 23"/>
          <p:cNvSpPr/>
          <p:nvPr/>
        </p:nvSpPr>
        <p:spPr bwMode="auto">
          <a:xfrm>
            <a:off x="238084" y="1214422"/>
            <a:ext cx="2928958" cy="164307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5" name="矩形 24"/>
          <p:cNvSpPr/>
          <p:nvPr/>
        </p:nvSpPr>
        <p:spPr bwMode="auto">
          <a:xfrm>
            <a:off x="3167042" y="1214422"/>
            <a:ext cx="4214842" cy="164307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 bwMode="auto">
          <a:xfrm>
            <a:off x="7381884" y="1214422"/>
            <a:ext cx="4214842" cy="164307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7" name="矩形 26"/>
          <p:cNvSpPr/>
          <p:nvPr/>
        </p:nvSpPr>
        <p:spPr bwMode="auto">
          <a:xfrm>
            <a:off x="238084" y="2857496"/>
            <a:ext cx="4929222" cy="278608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8" name="矩形 27"/>
          <p:cNvSpPr/>
          <p:nvPr/>
        </p:nvSpPr>
        <p:spPr bwMode="auto">
          <a:xfrm>
            <a:off x="5167306" y="2857496"/>
            <a:ext cx="6429420" cy="278608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5135" name="Picture 15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8453454" y="1218511"/>
            <a:ext cx="1246588" cy="1424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0" name="矩形 29"/>
          <p:cNvSpPr/>
          <p:nvPr/>
        </p:nvSpPr>
        <p:spPr>
          <a:xfrm>
            <a:off x="238084" y="5786454"/>
            <a:ext cx="524534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命名实体识别：我 爱 北京 天安门</a:t>
            </a:r>
            <a:r>
              <a:rPr lang="en-US" altLang="zh-CN" sz="1600" b="1" dirty="0">
                <a:sym typeface="Wingdings" pitchFamily="2" charset="2"/>
              </a:rPr>
              <a:t></a:t>
            </a:r>
            <a:r>
              <a:rPr lang="zh-CN" altLang="en-US" sz="1600" b="1" dirty="0">
                <a:sym typeface="Wingdings" pitchFamily="2" charset="2"/>
              </a:rPr>
              <a:t>主语 谓语 定语 宾语</a:t>
            </a:r>
            <a:endParaRPr lang="zh-CN" altLang="en-US" sz="1600" b="1" dirty="0"/>
          </a:p>
        </p:txBody>
      </p:sp>
      <p:sp>
        <p:nvSpPr>
          <p:cNvPr id="31" name="矩形 30"/>
          <p:cNvSpPr/>
          <p:nvPr/>
        </p:nvSpPr>
        <p:spPr>
          <a:xfrm>
            <a:off x="238084" y="6143644"/>
            <a:ext cx="48349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1600" b="1" dirty="0"/>
              <a:t>词性标注：我 爱 北京 天安门</a:t>
            </a:r>
            <a:r>
              <a:rPr lang="en-US" altLang="zh-CN" sz="1600" b="1" dirty="0">
                <a:sym typeface="Wingdings" pitchFamily="2" charset="2"/>
              </a:rPr>
              <a:t></a:t>
            </a:r>
            <a:r>
              <a:rPr lang="zh-CN" altLang="en-US" sz="1600" b="1" dirty="0">
                <a:sym typeface="Wingdings" pitchFamily="2" charset="2"/>
              </a:rPr>
              <a:t>名词 动词 名词 名词</a:t>
            </a:r>
            <a:endParaRPr lang="zh-CN" altLang="en-US" sz="1600" b="1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7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238084" y="142852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例题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1142984"/>
            <a:ext cx="7440084" cy="45720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96198" y="3476631"/>
            <a:ext cx="410000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382016" y="4976829"/>
            <a:ext cx="30099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10644" y="1357297"/>
            <a:ext cx="1714512" cy="182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矩形 11"/>
          <p:cNvSpPr/>
          <p:nvPr/>
        </p:nvSpPr>
        <p:spPr bwMode="auto">
          <a:xfrm>
            <a:off x="238084" y="1142984"/>
            <a:ext cx="7358114" cy="478634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7596198" y="1142984"/>
            <a:ext cx="4357718" cy="4786346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>
            <a:spLocks/>
          </p:cNvSpPr>
          <p:nvPr/>
        </p:nvSpPr>
        <p:spPr>
          <a:xfrm>
            <a:off x="3575720" y="2996952"/>
            <a:ext cx="5328592" cy="115212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lvl="0" fontAlgn="auto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4800" kern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C4A68E3-F7B2-D7DD-FD0D-FF20F1A07D6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914400" y="2787005"/>
            <a:ext cx="10363200" cy="1362075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en-US" altLang="zh-CN" sz="6600" dirty="0">
                <a:solidFill>
                  <a:srgbClr val="084D9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LSTM</a:t>
            </a:r>
            <a:endParaRPr lang="zh-CN" altLang="en-US" sz="6600" dirty="0">
              <a:solidFill>
                <a:srgbClr val="084D90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5720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31801" y="260350"/>
            <a:ext cx="9215967" cy="609600"/>
          </a:xfrm>
        </p:spPr>
        <p:txBody>
          <a:bodyPr/>
          <a:lstStyle/>
          <a:p>
            <a:r>
              <a:rPr lang="en-US" altLang="zh-CN" dirty="0">
                <a:sym typeface="Arial" panose="020B0604020202020204" pitchFamily="34" charset="0"/>
              </a:rPr>
              <a:t>LSTM</a:t>
            </a:r>
            <a:r>
              <a:rPr lang="zh-CN" altLang="en-US" dirty="0">
                <a:sym typeface="Arial" panose="020B0604020202020204" pitchFamily="34" charset="0"/>
              </a:rPr>
              <a:t>的结构</a:t>
            </a:r>
          </a:p>
        </p:txBody>
      </p:sp>
      <p:sp>
        <p:nvSpPr>
          <p:cNvPr id="6" name="矩形 5"/>
          <p:cNvSpPr/>
          <p:nvPr/>
        </p:nvSpPr>
        <p:spPr>
          <a:xfrm>
            <a:off x="452398" y="1214422"/>
            <a:ext cx="668644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RNN</a:t>
            </a:r>
            <a:r>
              <a:rPr lang="zh-CN" altLang="en-US" b="1" dirty="0"/>
              <a:t>的问题：无法学习太长的序列，“很快忘记前面说过的话”</a:t>
            </a: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1857364"/>
            <a:ext cx="9286940" cy="3417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9"/>
          <p:cNvSpPr/>
          <p:nvPr/>
        </p:nvSpPr>
        <p:spPr>
          <a:xfrm>
            <a:off x="4024298" y="4786322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输入门</a:t>
            </a:r>
          </a:p>
        </p:txBody>
      </p:sp>
      <p:sp>
        <p:nvSpPr>
          <p:cNvPr id="11" name="矩形 10"/>
          <p:cNvSpPr/>
          <p:nvPr/>
        </p:nvSpPr>
        <p:spPr>
          <a:xfrm>
            <a:off x="2381224" y="4786322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遗忘门</a:t>
            </a:r>
          </a:p>
        </p:txBody>
      </p:sp>
      <p:sp>
        <p:nvSpPr>
          <p:cNvPr id="12" name="矩形 11"/>
          <p:cNvSpPr/>
          <p:nvPr/>
        </p:nvSpPr>
        <p:spPr>
          <a:xfrm>
            <a:off x="4881554" y="4643447"/>
            <a:ext cx="87716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输出门</a:t>
            </a:r>
          </a:p>
        </p:txBody>
      </p:sp>
      <p:sp>
        <p:nvSpPr>
          <p:cNvPr id="13" name="矩形 12"/>
          <p:cNvSpPr/>
          <p:nvPr/>
        </p:nvSpPr>
        <p:spPr>
          <a:xfrm>
            <a:off x="6167438" y="2143116"/>
            <a:ext cx="1107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记忆状态</a:t>
            </a:r>
          </a:p>
        </p:txBody>
      </p:sp>
      <p:cxnSp>
        <p:nvCxnSpPr>
          <p:cNvPr id="15" name="直接箭头连接符 14"/>
          <p:cNvCxnSpPr/>
          <p:nvPr/>
        </p:nvCxnSpPr>
        <p:spPr bwMode="auto">
          <a:xfrm rot="16200000" flipV="1">
            <a:off x="4060017" y="4321975"/>
            <a:ext cx="571504" cy="21431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18" name="直接箭头连接符 17"/>
          <p:cNvCxnSpPr>
            <a:stCxn id="11" idx="0"/>
          </p:cNvCxnSpPr>
          <p:nvPr/>
        </p:nvCxnSpPr>
        <p:spPr bwMode="auto">
          <a:xfrm rot="5400000" flipH="1" flipV="1">
            <a:off x="2850548" y="4041200"/>
            <a:ext cx="714380" cy="77586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2" name="直接箭头连接符 21"/>
          <p:cNvCxnSpPr/>
          <p:nvPr/>
        </p:nvCxnSpPr>
        <p:spPr bwMode="auto">
          <a:xfrm rot="16200000" flipV="1">
            <a:off x="4845835" y="4321976"/>
            <a:ext cx="500066" cy="14287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直接箭头连接符 23"/>
          <p:cNvCxnSpPr/>
          <p:nvPr/>
        </p:nvCxnSpPr>
        <p:spPr bwMode="auto">
          <a:xfrm rot="5400000">
            <a:off x="6024562" y="2571744"/>
            <a:ext cx="500066" cy="50006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6" name="矩形 25"/>
          <p:cNvSpPr/>
          <p:nvPr/>
        </p:nvSpPr>
        <p:spPr>
          <a:xfrm>
            <a:off x="4452926" y="200024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输出</a:t>
            </a:r>
          </a:p>
        </p:txBody>
      </p:sp>
      <p:cxnSp>
        <p:nvCxnSpPr>
          <p:cNvPr id="27" name="直接箭头连接符 26"/>
          <p:cNvCxnSpPr/>
          <p:nvPr/>
        </p:nvCxnSpPr>
        <p:spPr bwMode="auto">
          <a:xfrm>
            <a:off x="5095868" y="2214554"/>
            <a:ext cx="357190" cy="7143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FF0000"/>
            </a:solidFill>
            <a:prstDash val="solid"/>
            <a:round/>
            <a:headEnd type="none" w="med" len="med"/>
            <a:tailEnd type="arrow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矩形 28"/>
          <p:cNvSpPr/>
          <p:nvPr/>
        </p:nvSpPr>
        <p:spPr>
          <a:xfrm>
            <a:off x="380960" y="6072206"/>
            <a:ext cx="99779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</a:rPr>
              <a:t>长短期记忆网络（</a:t>
            </a:r>
            <a:r>
              <a:rPr lang="en-US" altLang="zh-CN" b="1" dirty="0">
                <a:solidFill>
                  <a:srgbClr val="FF0000"/>
                </a:solidFill>
              </a:rPr>
              <a:t>Long Short-Term Memory</a:t>
            </a:r>
            <a:r>
              <a:rPr lang="zh-CN" altLang="en-US" b="1" dirty="0">
                <a:solidFill>
                  <a:srgbClr val="FF0000"/>
                </a:solidFill>
              </a:rPr>
              <a:t>，</a:t>
            </a:r>
            <a:r>
              <a:rPr lang="en-US" altLang="zh-CN" b="1" dirty="0">
                <a:solidFill>
                  <a:srgbClr val="FF0000"/>
                </a:solidFill>
              </a:rPr>
              <a:t> LSTM </a:t>
            </a:r>
            <a:r>
              <a:rPr lang="zh-CN" altLang="en-US" b="1" dirty="0">
                <a:solidFill>
                  <a:srgbClr val="FF0000"/>
                </a:solidFill>
              </a:rPr>
              <a:t>）：专门设计用于解决长期依赖的问题</a:t>
            </a:r>
          </a:p>
        </p:txBody>
      </p:sp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239272" y="1785926"/>
            <a:ext cx="2781300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9739338" y="2500306"/>
            <a:ext cx="211455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9" name="矩形 18"/>
          <p:cNvSpPr/>
          <p:nvPr/>
        </p:nvSpPr>
        <p:spPr>
          <a:xfrm>
            <a:off x="4024298" y="5357826"/>
            <a:ext cx="272382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b="1" dirty="0"/>
              <a:t>LSTM </a:t>
            </a:r>
            <a:r>
              <a:rPr lang="zh-CN" altLang="en-US" b="1" dirty="0"/>
              <a:t>按时间展开示意图</a:t>
            </a:r>
          </a:p>
        </p:txBody>
      </p:sp>
      <p:sp>
        <p:nvSpPr>
          <p:cNvPr id="20" name="矩形 19"/>
          <p:cNvSpPr/>
          <p:nvPr/>
        </p:nvSpPr>
        <p:spPr>
          <a:xfrm>
            <a:off x="952464" y="30718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黑箱</a:t>
            </a:r>
          </a:p>
        </p:txBody>
      </p:sp>
      <p:sp>
        <p:nvSpPr>
          <p:cNvPr id="21" name="矩形 20"/>
          <p:cNvSpPr/>
          <p:nvPr/>
        </p:nvSpPr>
        <p:spPr>
          <a:xfrm>
            <a:off x="6453190" y="3071810"/>
            <a:ext cx="6463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/>
              <a:t>黑箱</a:t>
            </a:r>
          </a:p>
        </p:txBody>
      </p:sp>
    </p:spTree>
    <p:extLst>
      <p:ext uri="{BB962C8B-B14F-4D97-AF65-F5344CB8AC3E}">
        <p14:creationId xmlns:p14="http://schemas.microsoft.com/office/powerpoint/2010/main" val="37055381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圆角矩形 10"/>
          <p:cNvSpPr/>
          <p:nvPr/>
        </p:nvSpPr>
        <p:spPr bwMode="auto">
          <a:xfrm>
            <a:off x="9953652" y="1214422"/>
            <a:ext cx="1357322" cy="1428760"/>
          </a:xfrm>
          <a:prstGeom prst="round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8084" y="4305323"/>
            <a:ext cx="7143800" cy="2353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LSTM</a:t>
            </a:r>
            <a:r>
              <a:rPr lang="zh-CN" altLang="en-US" dirty="0"/>
              <a:t>的算法过程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19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9522" y="1071546"/>
            <a:ext cx="8715375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881950" y="4429132"/>
            <a:ext cx="3009900" cy="158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167966" y="1571612"/>
            <a:ext cx="695325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0139396" y="1852599"/>
            <a:ext cx="742950" cy="34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0239404" y="2152641"/>
            <a:ext cx="571504" cy="419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矩形 9"/>
          <p:cNvSpPr/>
          <p:nvPr/>
        </p:nvSpPr>
        <p:spPr>
          <a:xfrm>
            <a:off x="10096528" y="1214422"/>
            <a:ext cx="13388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b="1" dirty="0"/>
              <a:t>网络参数：</a:t>
            </a:r>
            <a:endParaRPr lang="en-US" altLang="zh-CN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err="1"/>
              <a:t>AlexNet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646" y="1000108"/>
            <a:ext cx="6638925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810380" y="1142984"/>
            <a:ext cx="5282969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167702" y="3571876"/>
            <a:ext cx="3286148" cy="2470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矩形 7"/>
          <p:cNvSpPr/>
          <p:nvPr/>
        </p:nvSpPr>
        <p:spPr>
          <a:xfrm>
            <a:off x="9024958" y="6000768"/>
            <a:ext cx="1643074" cy="338554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1600" b="1" dirty="0"/>
              <a:t>步长</a:t>
            </a:r>
            <a:r>
              <a:rPr lang="en-US" altLang="zh-CN" sz="1600" b="1" dirty="0"/>
              <a:t>=2</a:t>
            </a:r>
            <a:r>
              <a:rPr lang="zh-CN" altLang="en-US" sz="1600" b="1" dirty="0"/>
              <a:t>的池化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LSTM</a:t>
            </a:r>
            <a:r>
              <a:rPr lang="zh-CN" altLang="en-US" dirty="0"/>
              <a:t>的局限及变种</a:t>
            </a:r>
            <a:r>
              <a:rPr lang="en-US" altLang="zh-CN" dirty="0"/>
              <a:t>RNN</a:t>
            </a:r>
            <a:endParaRPr lang="zh-CN" altLang="en-US" dirty="0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20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09522" y="1214422"/>
            <a:ext cx="500066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/>
              <a:t>LSTM</a:t>
            </a:r>
            <a:r>
              <a:rPr lang="zh-CN" altLang="en-US" b="1" dirty="0"/>
              <a:t>的局限</a:t>
            </a:r>
            <a:endParaRPr lang="en-US" altLang="zh-CN" b="1" dirty="0"/>
          </a:p>
          <a:p>
            <a:r>
              <a:rPr lang="en-US" altLang="zh-CN" b="1" dirty="0"/>
              <a:t>1</a:t>
            </a:r>
            <a:r>
              <a:rPr lang="zh-CN" altLang="en-US" b="1" dirty="0"/>
              <a:t>、计算复杂</a:t>
            </a:r>
            <a:endParaRPr lang="en-US" altLang="zh-CN" b="1" dirty="0"/>
          </a:p>
          <a:p>
            <a:r>
              <a:rPr lang="en-US" altLang="zh-CN" b="1" dirty="0"/>
              <a:t>2</a:t>
            </a:r>
            <a:r>
              <a:rPr lang="zh-CN" altLang="en-US" b="1" dirty="0"/>
              <a:t>、顺序处理，无法进行并行化计算</a:t>
            </a:r>
            <a:endParaRPr lang="en-US" altLang="zh-CN" b="1" dirty="0"/>
          </a:p>
          <a:p>
            <a:r>
              <a:rPr lang="en-US" altLang="zh-CN" b="1" dirty="0"/>
              <a:t>3</a:t>
            </a:r>
            <a:r>
              <a:rPr lang="zh-CN" altLang="en-US" b="1" dirty="0"/>
              <a:t>、计算慢，实时响应难</a:t>
            </a:r>
            <a:endParaRPr lang="en-US" altLang="zh-CN" b="1" dirty="0"/>
          </a:p>
          <a:p>
            <a:endParaRPr lang="zh-CN" altLang="en-US" b="1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9522" y="2988230"/>
            <a:ext cx="5392259" cy="24288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3" name="矩形 12"/>
          <p:cNvSpPr/>
          <p:nvPr/>
        </p:nvSpPr>
        <p:spPr>
          <a:xfrm>
            <a:off x="380960" y="5631436"/>
            <a:ext cx="50006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门控循环单元（</a:t>
            </a:r>
            <a:r>
              <a:rPr lang="en-US" dirty="0"/>
              <a:t>gated recurrent </a:t>
            </a:r>
            <a:r>
              <a:rPr lang="en-US" dirty="0" err="1"/>
              <a:t>unit，GRU</a:t>
            </a:r>
            <a:r>
              <a:rPr lang="en-US" dirty="0"/>
              <a:t>）</a:t>
            </a:r>
            <a:endParaRPr lang="zh-CN" altLang="en-US" b="1" dirty="0"/>
          </a:p>
        </p:txBody>
      </p:sp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524628" y="1071546"/>
            <a:ext cx="5103666" cy="20621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矩形 16"/>
          <p:cNvSpPr/>
          <p:nvPr/>
        </p:nvSpPr>
        <p:spPr>
          <a:xfrm>
            <a:off x="6667504" y="3143248"/>
            <a:ext cx="457203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双向</a:t>
            </a:r>
            <a:r>
              <a:rPr lang="en-US" dirty="0" err="1"/>
              <a:t>RNN（Bi</a:t>
            </a:r>
            <a:r>
              <a:rPr lang="en-US" dirty="0"/>
              <a:t>-directional </a:t>
            </a:r>
            <a:r>
              <a:rPr lang="en-US" dirty="0" err="1"/>
              <a:t>RNN，Bi</a:t>
            </a:r>
            <a:r>
              <a:rPr lang="en-US" dirty="0"/>
              <a:t>-RNN）</a:t>
            </a:r>
            <a:endParaRPr lang="zh-CN" altLang="en-US" b="1" dirty="0"/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81818" y="3643314"/>
            <a:ext cx="4071966" cy="2451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8" name="矩形 17"/>
          <p:cNvSpPr/>
          <p:nvPr/>
        </p:nvSpPr>
        <p:spPr>
          <a:xfrm>
            <a:off x="6453190" y="6143644"/>
            <a:ext cx="573881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深度循环神经网络（</a:t>
            </a:r>
            <a:r>
              <a:rPr lang="en-US" altLang="zh-CN" dirty="0"/>
              <a:t>Deep Recurrent Neural Network</a:t>
            </a:r>
            <a:r>
              <a:rPr lang="zh-CN" altLang="en-US" dirty="0"/>
              <a:t>）</a:t>
            </a:r>
            <a:endParaRPr lang="zh-CN" altLang="en-US" b="1" dirty="0"/>
          </a:p>
        </p:txBody>
      </p:sp>
      <p:sp>
        <p:nvSpPr>
          <p:cNvPr id="19" name="矩形 18"/>
          <p:cNvSpPr/>
          <p:nvPr/>
        </p:nvSpPr>
        <p:spPr bwMode="auto">
          <a:xfrm>
            <a:off x="166646" y="1142984"/>
            <a:ext cx="5857916" cy="142876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0" name="矩形 19"/>
          <p:cNvSpPr/>
          <p:nvPr/>
        </p:nvSpPr>
        <p:spPr bwMode="auto">
          <a:xfrm>
            <a:off x="166646" y="2571744"/>
            <a:ext cx="5857916" cy="392909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1" name="矩形 20"/>
          <p:cNvSpPr/>
          <p:nvPr/>
        </p:nvSpPr>
        <p:spPr bwMode="auto">
          <a:xfrm>
            <a:off x="6024562" y="1142984"/>
            <a:ext cx="6000792" cy="242889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 bwMode="auto">
          <a:xfrm>
            <a:off x="6024562" y="3571876"/>
            <a:ext cx="6000792" cy="2928958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>
            <a:spLocks/>
          </p:cNvSpPr>
          <p:nvPr/>
        </p:nvSpPr>
        <p:spPr>
          <a:xfrm>
            <a:off x="3575720" y="2996952"/>
            <a:ext cx="5328592" cy="115212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lvl="0" fontAlgn="auto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4800" kern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" name="标题 1">
            <a:extLst>
              <a:ext uri="{FF2B5EF4-FFF2-40B4-BE49-F238E27FC236}">
                <a16:creationId xmlns:a16="http://schemas.microsoft.com/office/drawing/2014/main" id="{FC4A68E3-F7B2-D7DD-FD0D-FF20F1A07D6F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881026" y="2357430"/>
            <a:ext cx="10363200" cy="1362075"/>
          </a:xfrm>
        </p:spPr>
        <p:txBody>
          <a:bodyPr/>
          <a:lstStyle/>
          <a:p>
            <a:pPr algn="ctr">
              <a:lnSpc>
                <a:spcPct val="150000"/>
              </a:lnSpc>
            </a:pPr>
            <a:r>
              <a:rPr lang="zh-CN" altLang="en-US" sz="6600" dirty="0">
                <a:solidFill>
                  <a:srgbClr val="084D90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代码案例：股票走势预测</a:t>
            </a:r>
          </a:p>
        </p:txBody>
      </p:sp>
    </p:spTree>
    <p:extLst>
      <p:ext uri="{BB962C8B-B14F-4D97-AF65-F5344CB8AC3E}">
        <p14:creationId xmlns:p14="http://schemas.microsoft.com/office/powerpoint/2010/main" val="62757203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31801" y="260350"/>
            <a:ext cx="9215967" cy="609600"/>
          </a:xfrm>
        </p:spPr>
        <p:txBody>
          <a:bodyPr/>
          <a:lstStyle/>
          <a:p>
            <a:r>
              <a:rPr lang="zh-CN" altLang="en-US" dirty="0">
                <a:sym typeface="Arial" panose="020B0604020202020204" pitchFamily="34" charset="0"/>
              </a:rPr>
              <a:t>程序流程图</a:t>
            </a:r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4595284" y="6477000"/>
            <a:ext cx="2844800" cy="304800"/>
          </a:xfrm>
        </p:spPr>
        <p:txBody>
          <a:bodyPr/>
          <a:lstStyle/>
          <a:p>
            <a:fld id="{0C913308-F349-4B6D-A68A-DD1791B4A57B}" type="slidenum">
              <a:rPr lang="zh-CN" altLang="en-US" smtClean="0">
                <a:sym typeface="Arial" panose="020B0604020202020204" pitchFamily="34" charset="0"/>
              </a:rPr>
              <a:pPr/>
              <a:t>22</a:t>
            </a:fld>
            <a:endParaRPr lang="zh-CN" altLang="en-US" dirty="0">
              <a:sym typeface="Arial" panose="020B0604020202020204" pitchFamily="34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23967" y="1571612"/>
            <a:ext cx="8578957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模型参数设计及训练</a:t>
            </a: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8084" y="1357298"/>
            <a:ext cx="6215106" cy="392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667504" y="1571612"/>
            <a:ext cx="5253031" cy="337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>
          <a:xfrm>
            <a:off x="4595284" y="6477000"/>
            <a:ext cx="2844800" cy="304800"/>
          </a:xfrm>
        </p:spPr>
        <p:txBody>
          <a:bodyPr/>
          <a:lstStyle/>
          <a:p>
            <a:fld id="{0C913308-F349-4B6D-A68A-DD1791B4A57B}" type="slidenum">
              <a:rPr lang="zh-CN" altLang="en-US" smtClean="0">
                <a:sym typeface="Arial" panose="020B0604020202020204" pitchFamily="34" charset="0"/>
              </a:rPr>
              <a:pPr/>
              <a:t>24</a:t>
            </a:fld>
            <a:endParaRPr lang="zh-CN" altLang="en-US">
              <a:sym typeface="Arial" panose="020B0604020202020204" pitchFamily="34" charset="0"/>
            </a:endParaRPr>
          </a:p>
        </p:txBody>
      </p:sp>
      <p:sp>
        <p:nvSpPr>
          <p:cNvPr id="10" name="文本框 5">
            <a:extLst>
              <a:ext uri="{FF2B5EF4-FFF2-40B4-BE49-F238E27FC236}">
                <a16:creationId xmlns:a16="http://schemas.microsoft.com/office/drawing/2014/main" id="{91920069-2E30-DF87-BED9-4F4262B813B7}"/>
              </a:ext>
            </a:extLst>
          </p:cNvPr>
          <p:cNvSpPr txBox="1"/>
          <p:nvPr/>
        </p:nvSpPr>
        <p:spPr bwMode="auto">
          <a:xfrm>
            <a:off x="3381356" y="4357694"/>
            <a:ext cx="5167563" cy="2034596"/>
          </a:xfrm>
          <a:prstGeom prst="rect">
            <a:avLst/>
          </a:prstGeom>
          <a:noFill/>
          <a:ln w="9525" cap="flat" cmpd="sng" algn="ctr">
            <a:noFill/>
            <a:prstDash val="solid"/>
            <a:headEnd/>
            <a:tailEnd/>
          </a:ln>
          <a:effectLst>
            <a:outerShdw blurRad="40000" dist="20000" dir="5400000" rotWithShape="0">
              <a:srgbClr val="000000">
                <a:alpha val="38000"/>
              </a:srgbClr>
            </a:outerShdw>
          </a:effectLst>
        </p:spPr>
        <p:txBody>
          <a:bodyPr vert="horz" wrap="none" lIns="18000" rIns="18000" rtlCol="0" anchor="ctr">
            <a:spAutoFit/>
          </a:bodyPr>
          <a:lstStyle/>
          <a:p>
            <a:pPr marL="0" marR="0" indent="0" algn="ctr" defTabSz="914400" eaLnBrk="0" fontAlgn="base" latinLnBrk="0" hangingPunct="0">
              <a:lnSpc>
                <a:spcPct val="150000"/>
              </a:lnSpc>
              <a:spcBef>
                <a:spcPts val="0"/>
              </a:spcBef>
              <a:buClrTx/>
              <a:buSzTx/>
              <a:buFontTx/>
              <a:buNone/>
              <a:tabLst/>
            </a:pPr>
            <a:r>
              <a:rPr kumimoji="0" lang="en-US" altLang="zh-CN" sz="96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Times New Roman" pitchFamily="18" charset="0"/>
                <a:sym typeface="Arial" panose="020B0604020202020204" pitchFamily="34" charset="0"/>
              </a:rPr>
              <a:t>THANKS</a:t>
            </a:r>
            <a:endParaRPr kumimoji="0" lang="zh-CN" altLang="en-US" sz="9600" b="1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Times New Roman" pitchFamily="18" charset="0"/>
              <a:sym typeface="Arial" panose="020B0604020202020204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52728" y="1071546"/>
            <a:ext cx="5781675" cy="363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fld id="{0C913308-F349-4B6D-A68A-DD1791B4A57B}" type="slidenum">
              <a:rPr lang="zh-CN" altLang="en-US" smtClean="0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pPr>
                <a:lnSpc>
                  <a:spcPct val="150000"/>
                </a:lnSpc>
              </a:pPr>
              <a:t>3</a:t>
            </a:fld>
            <a:endParaRPr lang="zh-CN" altLang="en-US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CF000776-8FE4-B2EE-BF26-1C5D79625E7E}"/>
              </a:ext>
            </a:extLst>
          </p:cNvPr>
          <p:cNvGrpSpPr/>
          <p:nvPr/>
        </p:nvGrpSpPr>
        <p:grpSpPr>
          <a:xfrm>
            <a:off x="4722645" y="1420304"/>
            <a:ext cx="6511197" cy="3437456"/>
            <a:chOff x="4722645" y="1140198"/>
            <a:chExt cx="6511197" cy="3437456"/>
          </a:xfrm>
        </p:grpSpPr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ED6DA4CB-98E9-50CF-805A-BC79BC000AFE}"/>
                </a:ext>
              </a:extLst>
            </p:cNvPr>
            <p:cNvGrpSpPr/>
            <p:nvPr/>
          </p:nvGrpSpPr>
          <p:grpSpPr>
            <a:xfrm>
              <a:off x="4722645" y="1140198"/>
              <a:ext cx="6511197" cy="824456"/>
              <a:chOff x="4722645" y="1140198"/>
              <a:chExt cx="6511197" cy="824456"/>
            </a:xfrm>
          </p:grpSpPr>
          <p:sp>
            <p:nvSpPr>
              <p:cNvPr id="3" name="文本框 13"/>
              <p:cNvSpPr txBox="1"/>
              <p:nvPr/>
            </p:nvSpPr>
            <p:spPr>
              <a:xfrm>
                <a:off x="5595934" y="1140198"/>
                <a:ext cx="5637908" cy="824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RNN</a:t>
                </a:r>
                <a:endParaRPr lang="zh-CN" altLang="en-US" sz="3600" b="1" dirty="0">
                  <a:solidFill>
                    <a:srgbClr val="16356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6" name="圆角矩形 5"/>
              <p:cNvSpPr/>
              <p:nvPr/>
            </p:nvSpPr>
            <p:spPr>
              <a:xfrm>
                <a:off x="4722645" y="1311822"/>
                <a:ext cx="746250" cy="594406"/>
              </a:xfrm>
              <a:prstGeom prst="roundRect">
                <a:avLst/>
              </a:prstGeom>
              <a:gradFill>
                <a:gsLst>
                  <a:gs pos="100000">
                    <a:srgbClr val="0070C0"/>
                  </a:gs>
                  <a:gs pos="57000">
                    <a:srgbClr val="16356D"/>
                  </a:gs>
                </a:gsLst>
                <a:lin ang="13200000" scaled="0"/>
              </a:gradFill>
              <a:ln>
                <a:noFill/>
              </a:ln>
              <a:effectLst>
                <a:outerShdw blurRad="25400" dist="50800" dir="2700000" algn="tl" rotWithShape="0">
                  <a:schemeClr val="tx1">
                    <a:lumMod val="50000"/>
                    <a:lumOff val="50000"/>
                    <a:alpha val="5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US" altLang="zh-CN" sz="3600" b="1" i="1" dirty="0">
                    <a:effectLst>
                      <a:innerShdw blurRad="63500" dist="101600" dir="13500000">
                        <a:prstClr val="black">
                          <a:alpha val="50000"/>
                        </a:prstClr>
                      </a:inn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Microsoft YaHei" charset="-122"/>
                    <a:sym typeface="Arial" panose="020B0604020202020204" pitchFamily="34" charset="0"/>
                  </a:rPr>
                  <a:t>1</a:t>
                </a:r>
                <a:endParaRPr kumimoji="1" lang="zh-CN" altLang="en-US" sz="3600" b="1" i="1" dirty="0">
                  <a:effectLst>
                    <a:innerShdw blurRad="63500" dist="1016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Microsoft YaHei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AE21C234-30A2-98AF-106C-ED14AB27EAF7}"/>
                </a:ext>
              </a:extLst>
            </p:cNvPr>
            <p:cNvGrpSpPr/>
            <p:nvPr/>
          </p:nvGrpSpPr>
          <p:grpSpPr>
            <a:xfrm>
              <a:off x="4722645" y="2005886"/>
              <a:ext cx="6511197" cy="824456"/>
              <a:chOff x="4722645" y="1692943"/>
              <a:chExt cx="6511197" cy="824456"/>
            </a:xfrm>
          </p:grpSpPr>
          <p:sp>
            <p:nvSpPr>
              <p:cNvPr id="4" name="文本框 14"/>
              <p:cNvSpPr txBox="1"/>
              <p:nvPr/>
            </p:nvSpPr>
            <p:spPr>
              <a:xfrm>
                <a:off x="5595934" y="1692943"/>
                <a:ext cx="5637908" cy="824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en-US" altLang="zh-CN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LSTM</a:t>
                </a:r>
                <a:endParaRPr lang="zh-CN" altLang="en-US" sz="3600" b="1" dirty="0">
                  <a:solidFill>
                    <a:srgbClr val="16356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7" name="圆角矩形 6"/>
              <p:cNvSpPr/>
              <p:nvPr/>
            </p:nvSpPr>
            <p:spPr>
              <a:xfrm>
                <a:off x="4722645" y="1907257"/>
                <a:ext cx="746250" cy="552203"/>
              </a:xfrm>
              <a:prstGeom prst="roundRect">
                <a:avLst/>
              </a:prstGeom>
              <a:gradFill>
                <a:gsLst>
                  <a:gs pos="100000">
                    <a:srgbClr val="0070C0"/>
                  </a:gs>
                  <a:gs pos="57000">
                    <a:srgbClr val="16356D"/>
                  </a:gs>
                </a:gsLst>
                <a:lin ang="13200000" scaled="0"/>
              </a:gradFill>
              <a:ln>
                <a:noFill/>
              </a:ln>
              <a:effectLst>
                <a:outerShdw blurRad="25400" dist="50800" dir="2700000" algn="tl" rotWithShape="0">
                  <a:schemeClr val="tx1">
                    <a:lumMod val="50000"/>
                    <a:lumOff val="50000"/>
                    <a:alpha val="5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US" altLang="zh-CN" sz="3600" b="1" i="1" dirty="0">
                    <a:effectLst>
                      <a:innerShdw blurRad="63500" dist="101600" dir="13500000">
                        <a:prstClr val="black">
                          <a:alpha val="50000"/>
                        </a:prstClr>
                      </a:inn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Microsoft YaHei" charset="-122"/>
                    <a:sym typeface="Arial" panose="020B0604020202020204" pitchFamily="34" charset="0"/>
                  </a:rPr>
                  <a:t>2</a:t>
                </a:r>
                <a:endParaRPr kumimoji="1" lang="zh-CN" altLang="en-US" sz="3600" b="1" i="1" dirty="0">
                  <a:effectLst>
                    <a:innerShdw blurRad="63500" dist="1016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Microsoft YaHei" charset="-122"/>
                  <a:sym typeface="Arial" panose="020B0604020202020204" pitchFamily="34" charset="0"/>
                </a:endParaRPr>
              </a:p>
            </p:txBody>
          </p:sp>
        </p:grp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C98AF4DF-1B8F-1B8D-C766-BD440D23AD9E}"/>
                </a:ext>
              </a:extLst>
            </p:cNvPr>
            <p:cNvGrpSpPr/>
            <p:nvPr/>
          </p:nvGrpSpPr>
          <p:grpSpPr>
            <a:xfrm>
              <a:off x="4722645" y="2863142"/>
              <a:ext cx="5588197" cy="824456"/>
              <a:chOff x="4722645" y="2178548"/>
              <a:chExt cx="5588197" cy="824456"/>
            </a:xfrm>
          </p:grpSpPr>
          <p:sp>
            <p:nvSpPr>
              <p:cNvPr id="5" name="文本框 15"/>
              <p:cNvSpPr txBox="1"/>
              <p:nvPr/>
            </p:nvSpPr>
            <p:spPr>
              <a:xfrm>
                <a:off x="5595934" y="2178548"/>
                <a:ext cx="4714908" cy="8244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lnSpc>
                    <a:spcPct val="150000"/>
                  </a:lnSpc>
                  <a:defRPr/>
                </a:pPr>
                <a:r>
                  <a:rPr lang="zh-CN" altLang="en-US" sz="3600" b="1" dirty="0">
                    <a:solidFill>
                      <a:srgbClr val="16356D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股票走势预测</a:t>
                </a:r>
              </a:p>
            </p:txBody>
          </p:sp>
          <p:sp>
            <p:nvSpPr>
              <p:cNvPr id="8" name="圆角矩形 7"/>
              <p:cNvSpPr/>
              <p:nvPr/>
            </p:nvSpPr>
            <p:spPr>
              <a:xfrm>
                <a:off x="4722645" y="2392862"/>
                <a:ext cx="746250" cy="560764"/>
              </a:xfrm>
              <a:prstGeom prst="roundRect">
                <a:avLst/>
              </a:prstGeom>
              <a:gradFill>
                <a:gsLst>
                  <a:gs pos="100000">
                    <a:srgbClr val="0070C0"/>
                  </a:gs>
                  <a:gs pos="57000">
                    <a:srgbClr val="16356D"/>
                  </a:gs>
                </a:gsLst>
                <a:lin ang="13200000" scaled="0"/>
              </a:gradFill>
              <a:ln>
                <a:noFill/>
              </a:ln>
              <a:effectLst>
                <a:outerShdw blurRad="25400" dist="50800" dir="2700000" algn="tl" rotWithShape="0">
                  <a:schemeClr val="tx1">
                    <a:lumMod val="50000"/>
                    <a:lumOff val="50000"/>
                    <a:alpha val="54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50000"/>
                  </a:lnSpc>
                </a:pPr>
                <a:r>
                  <a:rPr kumimoji="1" lang="en-US" altLang="zh-CN" sz="3600" b="1" i="1" dirty="0">
                    <a:effectLst>
                      <a:innerShdw blurRad="63500" dist="101600" dir="13500000">
                        <a:prstClr val="black">
                          <a:alpha val="50000"/>
                        </a:prstClr>
                      </a:innerShdw>
                    </a:effectLst>
                    <a:latin typeface="Arial" panose="020B0604020202020204" pitchFamily="34" charset="0"/>
                    <a:ea typeface="微软雅黑" panose="020B0503020204020204" pitchFamily="34" charset="-122"/>
                    <a:cs typeface="Microsoft YaHei" charset="-122"/>
                    <a:sym typeface="Arial" panose="020B0604020202020204" pitchFamily="34" charset="0"/>
                  </a:rPr>
                  <a:t>3</a:t>
                </a:r>
                <a:endParaRPr kumimoji="1" lang="zh-CN" altLang="en-US" sz="3600" b="1" i="1" dirty="0">
                  <a:effectLst>
                    <a:innerShdw blurRad="63500" dist="101600" dir="13500000">
                      <a:prstClr val="black">
                        <a:alpha val="50000"/>
                      </a:prstClr>
                    </a:inn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Microsoft YaHei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0" name="文本框 18">
              <a:extLst>
                <a:ext uri="{FF2B5EF4-FFF2-40B4-BE49-F238E27FC236}">
                  <a16:creationId xmlns:a16="http://schemas.microsoft.com/office/drawing/2014/main" id="{51C27510-2A48-8C45-A43F-346CF9065D45}"/>
                </a:ext>
              </a:extLst>
            </p:cNvPr>
            <p:cNvSpPr txBox="1"/>
            <p:nvPr/>
          </p:nvSpPr>
          <p:spPr>
            <a:xfrm>
              <a:off x="5667372" y="3753198"/>
              <a:ext cx="3214710" cy="82445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defRPr/>
              </a:pPr>
              <a:r>
                <a:rPr lang="zh-CN" altLang="en-US" sz="3600" b="1" dirty="0">
                  <a:solidFill>
                    <a:srgbClr val="16356D"/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案例分析</a:t>
              </a:r>
            </a:p>
          </p:txBody>
        </p:sp>
      </p:grpSp>
      <p:sp>
        <p:nvSpPr>
          <p:cNvPr id="16" name="文本框 46"/>
          <p:cNvSpPr txBox="1"/>
          <p:nvPr/>
        </p:nvSpPr>
        <p:spPr>
          <a:xfrm>
            <a:off x="1631504" y="2918867"/>
            <a:ext cx="1569660" cy="1190582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>
              <a:lnSpc>
                <a:spcPct val="150000"/>
              </a:lnSpc>
            </a:pPr>
            <a:r>
              <a:rPr kumimoji="1" lang="zh-CN" altLang="en-US" sz="5400" b="1" dirty="0">
                <a:ln w="15875">
                  <a:noFill/>
                </a:ln>
                <a:latin typeface="Arial" panose="020B0604020202020204" pitchFamily="34" charset="0"/>
                <a:ea typeface="微软雅黑" panose="020B0503020204020204" pitchFamily="34" charset="-122"/>
                <a:cs typeface="Microsoft YaHei" charset="-122"/>
                <a:sym typeface="Arial" panose="020B0604020202020204" pitchFamily="34" charset="0"/>
              </a:rPr>
              <a:t>提纲</a:t>
            </a:r>
          </a:p>
        </p:txBody>
      </p:sp>
      <p:sp>
        <p:nvSpPr>
          <p:cNvPr id="15" name="矩形 14"/>
          <p:cNvSpPr/>
          <p:nvPr/>
        </p:nvSpPr>
        <p:spPr>
          <a:xfrm>
            <a:off x="666750" y="6168073"/>
            <a:ext cx="10858500" cy="3770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课程网址 </a:t>
            </a:r>
            <a:r>
              <a:rPr lang="en-US" altLang="zh-CN" sz="14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https://classroom.zju.edu.cn/coursedetail?course_id=65075&amp;tenant_code=112</a:t>
            </a:r>
            <a:endParaRPr lang="zh-CN" altLang="en-US" sz="1400" dirty="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圆角矩形 19">
            <a:extLst>
              <a:ext uri="{FF2B5EF4-FFF2-40B4-BE49-F238E27FC236}">
                <a16:creationId xmlns:a16="http://schemas.microsoft.com/office/drawing/2014/main" id="{CBB90330-BFDB-AA48-B031-D3671164BB36}"/>
              </a:ext>
            </a:extLst>
          </p:cNvPr>
          <p:cNvSpPr/>
          <p:nvPr/>
        </p:nvSpPr>
        <p:spPr>
          <a:xfrm>
            <a:off x="4738678" y="4214818"/>
            <a:ext cx="746250" cy="560764"/>
          </a:xfrm>
          <a:prstGeom prst="roundRect">
            <a:avLst/>
          </a:prstGeom>
          <a:gradFill>
            <a:gsLst>
              <a:gs pos="100000">
                <a:srgbClr val="0070C0"/>
              </a:gs>
              <a:gs pos="57000">
                <a:srgbClr val="16356D"/>
              </a:gs>
            </a:gsLst>
            <a:lin ang="13200000" scaled="0"/>
          </a:gradFill>
          <a:ln>
            <a:noFill/>
          </a:ln>
          <a:effectLst>
            <a:outerShdw blurRad="25400" dist="50800" dir="2700000" algn="tl" rotWithShape="0">
              <a:schemeClr val="tx1">
                <a:lumMod val="50000"/>
                <a:lumOff val="50000"/>
                <a:alpha val="54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kumimoji="1" lang="en-US" altLang="zh-CN" sz="3600" b="1" i="1" dirty="0">
                <a:effectLst>
                  <a:innerShdw blurRad="63500" dist="101600" dir="13500000">
                    <a:prstClr val="black">
                      <a:alpha val="50000"/>
                    </a:prstClr>
                  </a:inn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Microsoft YaHei" charset="-122"/>
                <a:sym typeface="Arial" panose="020B0604020202020204" pitchFamily="34" charset="0"/>
              </a:rPr>
              <a:t>4</a:t>
            </a:r>
            <a:endParaRPr kumimoji="1" lang="zh-CN" altLang="en-US" sz="3600" b="1" i="1" dirty="0">
              <a:effectLst>
                <a:innerShdw blurRad="63500" dist="101600" dir="13500000">
                  <a:prstClr val="black">
                    <a:alpha val="50000"/>
                  </a:prstClr>
                </a:innerShdw>
              </a:effectLst>
              <a:latin typeface="Arial" panose="020B0604020202020204" pitchFamily="34" charset="0"/>
              <a:ea typeface="微软雅黑" panose="020B0503020204020204" pitchFamily="34" charset="-122"/>
              <a:cs typeface="Microsoft YaHei" charset="-122"/>
              <a:sym typeface="Arial" panose="020B0604020202020204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标题 1"/>
          <p:cNvSpPr txBox="1">
            <a:spLocks/>
          </p:cNvSpPr>
          <p:nvPr/>
        </p:nvSpPr>
        <p:spPr>
          <a:xfrm>
            <a:off x="3575720" y="2996952"/>
            <a:ext cx="5328592" cy="1152128"/>
          </a:xfrm>
          <a:prstGeom prst="rect">
            <a:avLst/>
          </a:prstGeom>
        </p:spPr>
        <p:txBody>
          <a:bodyPr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3200" b="1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lvl="0" fontAlgn="auto">
              <a:lnSpc>
                <a:spcPct val="150000"/>
              </a:lnSpc>
              <a:spcAft>
                <a:spcPts val="0"/>
              </a:spcAft>
              <a:defRPr/>
            </a:pPr>
            <a:endParaRPr lang="zh-CN" altLang="en-US" sz="4800" kern="1200" dirty="0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" name="标题 1">
            <a:extLst>
              <a:ext uri="{FF2B5EF4-FFF2-40B4-BE49-F238E27FC236}">
                <a16:creationId xmlns:a16="http://schemas.microsoft.com/office/drawing/2014/main" id="{FC4A68E3-F7B2-D7DD-FD0D-FF20F1A07D6F}"/>
              </a:ext>
            </a:extLst>
          </p:cNvPr>
          <p:cNvSpPr txBox="1">
            <a:spLocks/>
          </p:cNvSpPr>
          <p:nvPr/>
        </p:nvSpPr>
        <p:spPr bwMode="gray">
          <a:xfrm>
            <a:off x="914400" y="2787005"/>
            <a:ext cx="10363200" cy="13620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6600" b="1" i="0" u="none" strike="noStrike" kern="0" cap="none" spc="0" normalizeH="0" baseline="0" noProof="0" dirty="0">
                <a:ln>
                  <a:noFill/>
                </a:ln>
                <a:solidFill>
                  <a:srgbClr val="084D90"/>
                </a:solidFill>
                <a:effectLst/>
                <a:uLnTx/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RNN</a:t>
            </a:r>
            <a:endParaRPr kumimoji="0" lang="zh-CN" altLang="en-US" sz="6600" b="1" i="0" u="none" strike="noStrike" kern="0" cap="none" spc="0" normalizeH="0" baseline="0" noProof="0" dirty="0">
              <a:ln>
                <a:noFill/>
              </a:ln>
              <a:solidFill>
                <a:srgbClr val="084D90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757203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3878249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三种神经网络</a:t>
            </a:r>
          </a:p>
        </p:txBody>
      </p:sp>
      <p:sp>
        <p:nvSpPr>
          <p:cNvPr id="9" name="矩形 8"/>
          <p:cNvSpPr/>
          <p:nvPr/>
        </p:nvSpPr>
        <p:spPr>
          <a:xfrm>
            <a:off x="166646" y="3500438"/>
            <a:ext cx="2143140" cy="46166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/>
              <a:t>反馈神经网络</a:t>
            </a:r>
          </a:p>
        </p:txBody>
      </p:sp>
      <p:sp>
        <p:nvSpPr>
          <p:cNvPr id="13" name="矩形 12"/>
          <p:cNvSpPr/>
          <p:nvPr/>
        </p:nvSpPr>
        <p:spPr>
          <a:xfrm>
            <a:off x="166646" y="1714488"/>
            <a:ext cx="2071702" cy="46166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/>
              <a:t>前馈神经网络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09852" y="1785926"/>
            <a:ext cx="51911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738414" y="2928934"/>
            <a:ext cx="3800475" cy="1276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矩形 10"/>
          <p:cNvSpPr/>
          <p:nvPr/>
        </p:nvSpPr>
        <p:spPr>
          <a:xfrm>
            <a:off x="8453454" y="1571612"/>
            <a:ext cx="2714644" cy="369332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/>
              <a:t>多层感知机  </a:t>
            </a:r>
            <a:r>
              <a:rPr lang="en-US" altLang="zh-CN" b="1" dirty="0"/>
              <a:t>MLP</a:t>
            </a:r>
            <a:endParaRPr lang="zh-CN" altLang="en-US" b="1" dirty="0"/>
          </a:p>
        </p:txBody>
      </p:sp>
      <p:sp>
        <p:nvSpPr>
          <p:cNvPr id="12" name="矩形 11"/>
          <p:cNvSpPr/>
          <p:nvPr/>
        </p:nvSpPr>
        <p:spPr>
          <a:xfrm>
            <a:off x="8453454" y="2071678"/>
            <a:ext cx="2857520" cy="369332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/>
              <a:t>卷积神经网络  </a:t>
            </a:r>
            <a:r>
              <a:rPr lang="en-US" altLang="zh-CN" b="1" dirty="0"/>
              <a:t>CNN</a:t>
            </a:r>
            <a:endParaRPr lang="zh-CN" altLang="en-US" b="1" dirty="0"/>
          </a:p>
        </p:txBody>
      </p:sp>
      <p:sp>
        <p:nvSpPr>
          <p:cNvPr id="14" name="矩形 13"/>
          <p:cNvSpPr/>
          <p:nvPr/>
        </p:nvSpPr>
        <p:spPr>
          <a:xfrm>
            <a:off x="8024826" y="2857496"/>
            <a:ext cx="3071834" cy="369332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/>
              <a:t>循环神经网络  </a:t>
            </a:r>
            <a:r>
              <a:rPr lang="en-US" altLang="zh-CN" b="1" dirty="0"/>
              <a:t>RNN</a:t>
            </a:r>
            <a:endParaRPr lang="zh-CN" altLang="en-US" b="1" dirty="0"/>
          </a:p>
        </p:txBody>
      </p:sp>
      <p:sp>
        <p:nvSpPr>
          <p:cNvPr id="15" name="矩形 14"/>
          <p:cNvSpPr/>
          <p:nvPr/>
        </p:nvSpPr>
        <p:spPr bwMode="auto">
          <a:xfrm>
            <a:off x="2452662" y="1500174"/>
            <a:ext cx="9072626" cy="107157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6" name="矩形 15"/>
          <p:cNvSpPr/>
          <p:nvPr/>
        </p:nvSpPr>
        <p:spPr bwMode="auto">
          <a:xfrm>
            <a:off x="2452662" y="2786058"/>
            <a:ext cx="9072626" cy="178595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024826" y="3214686"/>
            <a:ext cx="3357586" cy="369332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/>
              <a:t>长短程记忆网络  </a:t>
            </a:r>
            <a:r>
              <a:rPr lang="en-US" altLang="zh-CN" b="1" dirty="0"/>
              <a:t>LSTM</a:t>
            </a:r>
            <a:endParaRPr lang="zh-CN" altLang="en-US" b="1" dirty="0"/>
          </a:p>
        </p:txBody>
      </p:sp>
      <p:sp>
        <p:nvSpPr>
          <p:cNvPr id="18" name="矩形 17"/>
          <p:cNvSpPr/>
          <p:nvPr/>
        </p:nvSpPr>
        <p:spPr>
          <a:xfrm>
            <a:off x="8024826" y="3643314"/>
            <a:ext cx="3357586" cy="369332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en-US" altLang="zh-CN" b="1" dirty="0"/>
              <a:t>Hopfield</a:t>
            </a:r>
            <a:r>
              <a:rPr lang="zh-CN" altLang="en-US" b="1" dirty="0"/>
              <a:t>网络</a:t>
            </a:r>
          </a:p>
        </p:txBody>
      </p:sp>
      <p:sp>
        <p:nvSpPr>
          <p:cNvPr id="19" name="矩形 18"/>
          <p:cNvSpPr/>
          <p:nvPr/>
        </p:nvSpPr>
        <p:spPr>
          <a:xfrm>
            <a:off x="8096264" y="4071942"/>
            <a:ext cx="3357586" cy="369332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/>
              <a:t>波尔兹曼机</a:t>
            </a:r>
          </a:p>
        </p:txBody>
      </p:sp>
      <p:sp>
        <p:nvSpPr>
          <p:cNvPr id="20" name="矩形 19"/>
          <p:cNvSpPr/>
          <p:nvPr/>
        </p:nvSpPr>
        <p:spPr>
          <a:xfrm>
            <a:off x="452398" y="5357826"/>
            <a:ext cx="1500198" cy="461665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/>
              <a:t>图网络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881422" y="4929198"/>
            <a:ext cx="1633536" cy="14398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矩形 20"/>
          <p:cNvSpPr/>
          <p:nvPr/>
        </p:nvSpPr>
        <p:spPr bwMode="auto">
          <a:xfrm>
            <a:off x="2452662" y="4786322"/>
            <a:ext cx="9072626" cy="171451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8167702" y="5072074"/>
            <a:ext cx="3071834" cy="369332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/>
              <a:t>知识图谱</a:t>
            </a:r>
          </a:p>
        </p:txBody>
      </p:sp>
      <p:sp>
        <p:nvSpPr>
          <p:cNvPr id="23" name="矩形 22"/>
          <p:cNvSpPr/>
          <p:nvPr/>
        </p:nvSpPr>
        <p:spPr>
          <a:xfrm>
            <a:off x="8167702" y="5500702"/>
            <a:ext cx="3071834" cy="369332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/>
              <a:t>社交网络</a:t>
            </a:r>
          </a:p>
        </p:txBody>
      </p:sp>
      <p:sp>
        <p:nvSpPr>
          <p:cNvPr id="24" name="矩形 23"/>
          <p:cNvSpPr/>
          <p:nvPr/>
        </p:nvSpPr>
        <p:spPr>
          <a:xfrm>
            <a:off x="8167702" y="5929330"/>
            <a:ext cx="3071834" cy="369332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b="1" dirty="0"/>
              <a:t>城市交通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3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序列数据处理任务</a:t>
            </a:r>
          </a:p>
        </p:txBody>
      </p:sp>
      <p:sp>
        <p:nvSpPr>
          <p:cNvPr id="8" name="矩形 7"/>
          <p:cNvSpPr/>
          <p:nvPr/>
        </p:nvSpPr>
        <p:spPr>
          <a:xfrm>
            <a:off x="309522" y="1214423"/>
            <a:ext cx="1121576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自然语言处理：（单词预测）人之初，性本善，性相</a:t>
            </a:r>
            <a:r>
              <a:rPr lang="zh-CN" altLang="en-US" dirty="0">
                <a:solidFill>
                  <a:srgbClr val="FF0000"/>
                </a:solidFill>
              </a:rPr>
              <a:t>（近）</a:t>
            </a:r>
            <a:r>
              <a:rPr lang="zh-CN" altLang="en-US" dirty="0"/>
              <a:t>，习相远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/>
              <a:t>                            </a:t>
            </a:r>
            <a:r>
              <a:rPr lang="zh-CN" altLang="en-US" dirty="0"/>
              <a:t>翻译：我在学人工智能  </a:t>
            </a:r>
            <a:r>
              <a:rPr lang="en-US" altLang="zh-CN" dirty="0">
                <a:sym typeface="Wingdings" pitchFamily="2" charset="2"/>
              </a:rPr>
              <a:t></a:t>
            </a:r>
            <a:r>
              <a:rPr lang="en-US" altLang="zh-CN" dirty="0">
                <a:solidFill>
                  <a:srgbClr val="FF0000"/>
                </a:solidFill>
              </a:rPr>
              <a:t>I'm learning artificial intelligence</a:t>
            </a:r>
          </a:p>
          <a:p>
            <a:r>
              <a:rPr lang="zh-CN" altLang="en-US" dirty="0">
                <a:solidFill>
                  <a:srgbClr val="FF0000"/>
                </a:solidFill>
              </a:rPr>
              <a:t>                            </a:t>
            </a:r>
            <a:r>
              <a:rPr lang="zh-CN" altLang="en-US" dirty="0"/>
              <a:t>语义理解：</a:t>
            </a:r>
            <a:r>
              <a:rPr lang="zh-CN" altLang="en-US" b="1" dirty="0"/>
              <a:t> “</a:t>
            </a:r>
            <a:r>
              <a:rPr lang="zh-CN" altLang="en-US" dirty="0"/>
              <a:t>我的</a:t>
            </a:r>
            <a:r>
              <a:rPr lang="zh-CN" altLang="en-US" b="1" dirty="0"/>
              <a:t>手机</a:t>
            </a:r>
            <a:r>
              <a:rPr lang="zh-CN" altLang="en-US" dirty="0"/>
              <a:t>昨天丢了，你能帮我买</a:t>
            </a:r>
            <a:r>
              <a:rPr lang="en-US" altLang="zh-CN" b="1" dirty="0">
                <a:solidFill>
                  <a:srgbClr val="FF0000"/>
                </a:solidFill>
              </a:rPr>
              <a:t>128G</a:t>
            </a:r>
            <a:r>
              <a:rPr lang="zh-CN" altLang="en-US" b="1" dirty="0">
                <a:solidFill>
                  <a:srgbClr val="FF0000"/>
                </a:solidFill>
              </a:rPr>
              <a:t>的苹果</a:t>
            </a:r>
            <a:r>
              <a:rPr lang="zh-CN" altLang="en-US" dirty="0"/>
              <a:t>吗？</a:t>
            </a:r>
            <a:r>
              <a:rPr lang="zh-CN" altLang="en-US" b="1" dirty="0"/>
              <a:t>”</a:t>
            </a:r>
            <a:endParaRPr lang="zh-CN" altLang="en-US" dirty="0"/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矩形 8"/>
          <p:cNvSpPr/>
          <p:nvPr/>
        </p:nvSpPr>
        <p:spPr>
          <a:xfrm>
            <a:off x="309522" y="2571744"/>
            <a:ext cx="12144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语音识别：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/>
              <a:t>                            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09720" y="2428868"/>
            <a:ext cx="3114675" cy="1114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738282" y="4429132"/>
            <a:ext cx="4286279" cy="1214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2" name="矩形 11"/>
          <p:cNvSpPr/>
          <p:nvPr/>
        </p:nvSpPr>
        <p:spPr>
          <a:xfrm>
            <a:off x="309522" y="4572008"/>
            <a:ext cx="121444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股市预测：</a:t>
            </a:r>
            <a:endParaRPr lang="en-US" altLang="zh-CN" dirty="0">
              <a:solidFill>
                <a:srgbClr val="FF0000"/>
              </a:solidFill>
            </a:endParaRPr>
          </a:p>
          <a:p>
            <a:r>
              <a:rPr lang="en-US" altLang="zh-CN" dirty="0"/>
              <a:t>                            </a:t>
            </a:r>
            <a:endParaRPr lang="en-US" altLang="zh-CN" dirty="0">
              <a:solidFill>
                <a:srgbClr val="FF0000"/>
              </a:solidFill>
            </a:endParaRP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8382016" y="2214554"/>
            <a:ext cx="221457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/>
              <a:t>生物信号处理：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024694" y="2643182"/>
            <a:ext cx="4901184" cy="34909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矩形 15"/>
          <p:cNvSpPr/>
          <p:nvPr/>
        </p:nvSpPr>
        <p:spPr bwMode="auto">
          <a:xfrm>
            <a:off x="238084" y="1071546"/>
            <a:ext cx="11715832" cy="1000132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7" name="矩形 16"/>
          <p:cNvSpPr/>
          <p:nvPr/>
        </p:nvSpPr>
        <p:spPr bwMode="auto">
          <a:xfrm>
            <a:off x="238084" y="2071678"/>
            <a:ext cx="5857916" cy="164307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8" name="矩形 17"/>
          <p:cNvSpPr/>
          <p:nvPr/>
        </p:nvSpPr>
        <p:spPr bwMode="auto">
          <a:xfrm>
            <a:off x="238084" y="3714752"/>
            <a:ext cx="5857916" cy="250033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  <p:sp>
        <p:nvSpPr>
          <p:cNvPr id="19" name="矩形 18"/>
          <p:cNvSpPr/>
          <p:nvPr/>
        </p:nvSpPr>
        <p:spPr bwMode="auto">
          <a:xfrm>
            <a:off x="6096000" y="2071678"/>
            <a:ext cx="5857916" cy="4143404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38282" y="1142984"/>
            <a:ext cx="8267700" cy="4438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881422" y="5786454"/>
            <a:ext cx="4214842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假如用</a:t>
            </a:r>
            <a:r>
              <a:rPr lang="en-US" altLang="zh-CN" sz="2000" b="1" dirty="0"/>
              <a:t>MLP</a:t>
            </a:r>
            <a:r>
              <a:rPr lang="zh-CN" altLang="en-US" sz="2000" b="1" dirty="0"/>
              <a:t>对序列数据进行建模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8150" y="1071546"/>
            <a:ext cx="10372725" cy="481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矩形 3"/>
          <p:cNvSpPr/>
          <p:nvPr/>
        </p:nvSpPr>
        <p:spPr>
          <a:xfrm>
            <a:off x="3881422" y="5857892"/>
            <a:ext cx="4214842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假如用</a:t>
            </a:r>
            <a:r>
              <a:rPr lang="en-US" altLang="zh-CN" sz="2000" b="1" dirty="0"/>
              <a:t>CNN</a:t>
            </a:r>
            <a:r>
              <a:rPr lang="zh-CN" altLang="en-US" sz="2000" b="1" dirty="0"/>
              <a:t>对序列数据进行建模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标题 4">
            <a:extLst>
              <a:ext uri="{FF2B5EF4-FFF2-40B4-BE49-F238E27FC236}">
                <a16:creationId xmlns:a16="http://schemas.microsoft.com/office/drawing/2014/main" id="{9ECE757E-4AE3-22A1-AAE3-BEA6CFBCC2D0}"/>
              </a:ext>
            </a:extLst>
          </p:cNvPr>
          <p:cNvSpPr txBox="1">
            <a:spLocks/>
          </p:cNvSpPr>
          <p:nvPr/>
        </p:nvSpPr>
        <p:spPr>
          <a:xfrm>
            <a:off x="431801" y="260350"/>
            <a:ext cx="9215967" cy="609600"/>
          </a:xfrm>
          <a:prstGeom prst="rect">
            <a:avLst/>
          </a:prstGeom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RNN</a:t>
            </a:r>
            <a:r>
              <a:rPr kumimoji="0" lang="zh-CN" altLang="en-US" sz="3200" b="1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+mj-lt"/>
                <a:ea typeface="+mj-ea"/>
                <a:cs typeface="+mj-cs"/>
                <a:sym typeface="Arial" panose="020B0604020202020204" pitchFamily="34" charset="0"/>
              </a:rPr>
              <a:t>的结构</a:t>
            </a:r>
          </a:p>
        </p:txBody>
      </p:sp>
      <p:sp>
        <p:nvSpPr>
          <p:cNvPr id="6" name="矩形 5"/>
          <p:cNvSpPr/>
          <p:nvPr/>
        </p:nvSpPr>
        <p:spPr>
          <a:xfrm>
            <a:off x="238084" y="1214422"/>
            <a:ext cx="11402532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200" b="1" dirty="0"/>
              <a:t>循环神经网络（</a:t>
            </a:r>
            <a:r>
              <a:rPr lang="en-US" altLang="zh-CN" sz="3200" b="1" dirty="0"/>
              <a:t>Recurrent Neural Network</a:t>
            </a:r>
            <a:r>
              <a:rPr lang="zh-CN" altLang="en-US" sz="3200" b="1" dirty="0"/>
              <a:t>，</a:t>
            </a:r>
            <a:r>
              <a:rPr lang="en-US" altLang="zh-CN" sz="3200" b="1" dirty="0"/>
              <a:t>RN</a:t>
            </a:r>
            <a:r>
              <a:rPr lang="en-US" altLang="zh-CN" sz="3200" dirty="0"/>
              <a:t>N</a:t>
            </a:r>
            <a:r>
              <a:rPr lang="zh-CN" altLang="en-US" sz="3200" dirty="0"/>
              <a:t>）：是一种特殊类型的反馈神经网络，专门用于处理序列数据。</a:t>
            </a:r>
            <a:endParaRPr lang="en-US" altLang="zh-CN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3200" dirty="0"/>
              <a:t>核心思想：循环结构，网络能捕捉和利用序列中的顺序依赖性信息。</a:t>
            </a:r>
            <a:endParaRPr lang="en-US" altLang="zh-CN" sz="3200" dirty="0"/>
          </a:p>
          <a:p>
            <a:pPr marL="457200" indent="-457200">
              <a:buFont typeface="Arial" panose="020B0604020202020204" pitchFamily="34" charset="0"/>
              <a:buChar char="•"/>
            </a:pPr>
            <a:endParaRPr lang="en-US" altLang="zh-CN" sz="3200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DF49FA7B-39D9-A745-9F84-1594CB249F53}"/>
              </a:ext>
            </a:extLst>
          </p:cNvPr>
          <p:cNvSpPr/>
          <p:nvPr/>
        </p:nvSpPr>
        <p:spPr>
          <a:xfrm>
            <a:off x="3895969" y="3429000"/>
            <a:ext cx="80901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altLang="zh-CN" sz="2800" dirty="0"/>
              <a:t>RNN</a:t>
            </a:r>
            <a:r>
              <a:rPr lang="zh-CN" altLang="en-US" sz="2800" dirty="0"/>
              <a:t>的基本单元是一个具有循环连接的神经网络层</a:t>
            </a:r>
            <a:r>
              <a:rPr lang="en-US" altLang="zh-CN" sz="2800" dirty="0"/>
              <a:t>——</a:t>
            </a:r>
            <a:r>
              <a:rPr lang="zh-CN" altLang="en-US" sz="2800" dirty="0"/>
              <a:t>允许网络在处理每个时间步的数据时，能</a:t>
            </a:r>
            <a:r>
              <a:rPr lang="zh-CN" altLang="en-US" sz="2800" b="1" dirty="0"/>
              <a:t>利用</a:t>
            </a:r>
            <a:r>
              <a:rPr lang="zh-CN" altLang="en-US" sz="2800" dirty="0"/>
              <a:t>之</a:t>
            </a:r>
            <a:r>
              <a:rPr lang="zh-CN" altLang="en-US" sz="2800" b="1" dirty="0"/>
              <a:t>前</a:t>
            </a:r>
            <a:r>
              <a:rPr lang="zh-CN" altLang="en-US" sz="2800" dirty="0"/>
              <a:t>时间</a:t>
            </a:r>
            <a:r>
              <a:rPr lang="zh-CN" altLang="en-US" sz="2800" b="1" dirty="0"/>
              <a:t>步</a:t>
            </a:r>
            <a:r>
              <a:rPr lang="zh-CN" altLang="en-US" sz="2800" dirty="0"/>
              <a:t>信息。</a:t>
            </a:r>
            <a:endParaRPr lang="en-US" altLang="zh-CN" sz="28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zh-CN" altLang="en-US" sz="2800" dirty="0"/>
              <a:t>具体地，</a:t>
            </a:r>
            <a:r>
              <a:rPr lang="en-US" altLang="zh-CN" sz="2800" dirty="0"/>
              <a:t>RNN</a:t>
            </a:r>
            <a:r>
              <a:rPr lang="zh-CN" altLang="en-US" sz="2800" dirty="0"/>
              <a:t>在每个时间步都会</a:t>
            </a:r>
            <a:r>
              <a:rPr lang="zh-CN" altLang="en-US" sz="2800" b="1" dirty="0"/>
              <a:t>接收一个输入</a:t>
            </a:r>
            <a:r>
              <a:rPr lang="zh-CN" altLang="en-US" sz="2800" dirty="0"/>
              <a:t>，并</a:t>
            </a:r>
            <a:r>
              <a:rPr lang="zh-CN" altLang="en-US" sz="2800" b="1" dirty="0"/>
              <a:t>产生一个输出</a:t>
            </a:r>
            <a:r>
              <a:rPr lang="zh-CN" altLang="en-US" sz="2800" dirty="0"/>
              <a:t>，同时其内部状态（隐藏状态）会被更新并传递到下一个时间步。</a:t>
            </a:r>
          </a:p>
        </p:txBody>
      </p:sp>
      <p:pic>
        <p:nvPicPr>
          <p:cNvPr id="22" name="Picture 2">
            <a:extLst>
              <a:ext uri="{FF2B5EF4-FFF2-40B4-BE49-F238E27FC236}">
                <a16:creationId xmlns:a16="http://schemas.microsoft.com/office/drawing/2014/main" id="{6EA4A37C-FBEC-FE4C-951E-C30576A6B3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18546" y="3429000"/>
            <a:ext cx="2500330" cy="29799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id="{025EC161-60EE-3B45-B77D-D5161CF841A3}"/>
              </a:ext>
            </a:extLst>
          </p:cNvPr>
          <p:cNvSpPr/>
          <p:nvPr/>
        </p:nvSpPr>
        <p:spPr>
          <a:xfrm>
            <a:off x="1518612" y="6397595"/>
            <a:ext cx="1500198" cy="400110"/>
          </a:xfrm>
          <a:prstGeom prst="rect">
            <a:avLst/>
          </a:prstGeom>
          <a:ln w="317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/>
              <a:t>表示法一</a:t>
            </a:r>
          </a:p>
        </p:txBody>
      </p:sp>
    </p:spTree>
    <p:extLst>
      <p:ext uri="{BB962C8B-B14F-4D97-AF65-F5344CB8AC3E}">
        <p14:creationId xmlns:p14="http://schemas.microsoft.com/office/powerpoint/2010/main" val="51135450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GUIDESSETTING" val="{&quot;Id&quot;:&quot;GuidesStyle_Normal&quot;,&quot;Name&quot;:&quot;GuidesStyle_Normal&quot;,&quot;Kind&quot;:0,&quot;OldGuidesSetting&quot;:{&quot;HeaderHeight&quot;:15.0,&quot;FooterHeight&quot;:9.0,&quot;SideMargin&quot;:5.5,&quot;TopMargin&quot;:0.0,&quot;BottomMargin&quot;:0.0,&quot;IntervalMargin&quot;:1.5}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PLACING_PICTURE_USER_VIEWPORT" val="{&quot;height&quot;:7624,&quot;width&quot;:8325}"/>
  <p:tag name="KSO_WM_BEAUTIFY_FLAG" val=""/>
</p:tagLst>
</file>

<file path=ppt/theme/theme1.xml><?xml version="1.0" encoding="utf-8"?>
<a:theme xmlns:a="http://schemas.openxmlformats.org/drawingml/2006/main" name="1_Finance1_p">
  <a:themeElements>
    <a:clrScheme name="自定义 3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FF5050"/>
      </a:accent2>
      <a:accent3>
        <a:srgbClr val="E68422"/>
      </a:accent3>
      <a:accent4>
        <a:srgbClr val="846648"/>
      </a:accent4>
      <a:accent5>
        <a:srgbClr val="63891F"/>
      </a:accent5>
      <a:accent6>
        <a:srgbClr val="B2B2B2"/>
      </a:accent6>
      <a:hlink>
        <a:srgbClr val="3399FF"/>
      </a:hlink>
      <a:folHlink>
        <a:srgbClr val="63891F"/>
      </a:folHlink>
    </a:clrScheme>
    <a:fontScheme name="fon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</a:defRPr>
        </a:defPPr>
      </a:lstStyle>
    </a:lnDef>
    <a:txDef>
      <a:spPr bwMode="auto">
        <a:solidFill>
          <a:srgbClr val="92D050"/>
        </a:solidFill>
        <a:ln w="9525" cap="flat" cmpd="sng" algn="ctr">
          <a:solidFill>
            <a:srgbClr val="217BB2">
              <a:shade val="95000"/>
              <a:satMod val="105000"/>
            </a:srgbClr>
          </a:solidFill>
          <a:prstDash val="solid"/>
          <a:headEnd/>
          <a:tailEnd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a:spPr>
      <a:bodyPr vert="eaVert" lIns="18000" rIns="18000" anchor="ctr"/>
      <a:lstStyle>
        <a:defPPr marL="0" marR="0" indent="0" algn="ctr" defTabSz="914400" eaLnBrk="0" fontAlgn="base" latinLnBrk="0" hangingPunct="0">
          <a:lnSpc>
            <a:spcPct val="120000"/>
          </a:lnSpc>
          <a:spcBef>
            <a:spcPts val="600"/>
          </a:spcBef>
          <a:spcAft>
            <a:spcPct val="0"/>
          </a:spcAft>
          <a:buClrTx/>
          <a:buSzTx/>
          <a:buFontTx/>
          <a:buNone/>
          <a:tabLst/>
          <a:defRPr kumimoji="0" sz="2400" b="1" i="0" u="none" strike="noStrike" kern="0" cap="none" spc="0" normalizeH="0" baseline="0" noProof="0" dirty="0" smtClean="0">
            <a:ln>
              <a:noFill/>
            </a:ln>
            <a:solidFill>
              <a:srgbClr val="000000"/>
            </a:solidFill>
            <a:effectLst/>
            <a:uLnTx/>
            <a:uFillTx/>
            <a:latin typeface="楷体" pitchFamily="49" charset="-122"/>
            <a:ea typeface="楷体" pitchFamily="49" charset="-122"/>
            <a:cs typeface="Times New Roman" pitchFamily="18" charset="0"/>
          </a:defRPr>
        </a:defPPr>
      </a:lstStyle>
    </a:txDef>
  </a:objectDefaults>
  <a:extraClrSchemeLst>
    <a:extraClrScheme>
      <a:clrScheme name="Finance1_p 1">
        <a:dk1>
          <a:srgbClr val="000000"/>
        </a:dk1>
        <a:lt1>
          <a:srgbClr val="FFFFFF"/>
        </a:lt1>
        <a:dk2>
          <a:srgbClr val="294E91"/>
        </a:dk2>
        <a:lt2>
          <a:srgbClr val="969696"/>
        </a:lt2>
        <a:accent1>
          <a:srgbClr val="8CBE00"/>
        </a:accent1>
        <a:accent2>
          <a:srgbClr val="809DD0"/>
        </a:accent2>
        <a:accent3>
          <a:srgbClr val="FFFFFF"/>
        </a:accent3>
        <a:accent4>
          <a:srgbClr val="000000"/>
        </a:accent4>
        <a:accent5>
          <a:srgbClr val="C5DBAA"/>
        </a:accent5>
        <a:accent6>
          <a:srgbClr val="738EBC"/>
        </a:accent6>
        <a:hlink>
          <a:srgbClr val="7FAD7F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e1_p 2">
        <a:dk1>
          <a:srgbClr val="000000"/>
        </a:dk1>
        <a:lt1>
          <a:srgbClr val="FFFFFF"/>
        </a:lt1>
        <a:dk2>
          <a:srgbClr val="1C4C80"/>
        </a:dk2>
        <a:lt2>
          <a:srgbClr val="969696"/>
        </a:lt2>
        <a:accent1>
          <a:srgbClr val="317A43"/>
        </a:accent1>
        <a:accent2>
          <a:srgbClr val="A8C28E"/>
        </a:accent2>
        <a:accent3>
          <a:srgbClr val="FFFFFF"/>
        </a:accent3>
        <a:accent4>
          <a:srgbClr val="000000"/>
        </a:accent4>
        <a:accent5>
          <a:srgbClr val="ADBEB0"/>
        </a:accent5>
        <a:accent6>
          <a:srgbClr val="98B080"/>
        </a:accent6>
        <a:hlink>
          <a:srgbClr val="C0B24E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nance1_p 3">
        <a:dk1>
          <a:srgbClr val="000000"/>
        </a:dk1>
        <a:lt1>
          <a:srgbClr val="FFFFFF"/>
        </a:lt1>
        <a:dk2>
          <a:srgbClr val="2D2D9D"/>
        </a:dk2>
        <a:lt2>
          <a:srgbClr val="969696"/>
        </a:lt2>
        <a:accent1>
          <a:srgbClr val="1A71B2"/>
        </a:accent1>
        <a:accent2>
          <a:srgbClr val="AAAA54"/>
        </a:accent2>
        <a:accent3>
          <a:srgbClr val="FFFFFF"/>
        </a:accent3>
        <a:accent4>
          <a:srgbClr val="000000"/>
        </a:accent4>
        <a:accent5>
          <a:srgbClr val="ABBBD5"/>
        </a:accent5>
        <a:accent6>
          <a:srgbClr val="9A9A4B"/>
        </a:accent6>
        <a:hlink>
          <a:srgbClr val="678BC1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42679</TotalTime>
  <Words>767</Words>
  <Application>Microsoft Macintosh PowerPoint</Application>
  <PresentationFormat>宽屏</PresentationFormat>
  <Paragraphs>133</Paragraphs>
  <Slides>24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0" baseType="lpstr">
      <vt:lpstr>Arial</vt:lpstr>
      <vt:lpstr>Calibri</vt:lpstr>
      <vt:lpstr>Times New Roman</vt:lpstr>
      <vt:lpstr>Verdana</vt:lpstr>
      <vt:lpstr>Wingdings</vt:lpstr>
      <vt:lpstr>1_Finance1_p</vt:lpstr>
      <vt:lpstr>循环神经网络</vt:lpstr>
      <vt:lpstr>AlexNet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LSTM</vt:lpstr>
      <vt:lpstr>LSTM的结构</vt:lpstr>
      <vt:lpstr>LSTM的算法过程</vt:lpstr>
      <vt:lpstr>LSTM的局限及变种RNN</vt:lpstr>
      <vt:lpstr>代码案例：股票走势预测</vt:lpstr>
      <vt:lpstr>程序流程图</vt:lpstr>
      <vt:lpstr>模型参数设计及训练</vt:lpstr>
      <vt:lpstr>PowerPoint 演示文稿</vt:lpstr>
    </vt:vector>
  </TitlesOfParts>
  <Company>center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text to go here</dc:title>
  <dc:creator>陆源</dc:creator>
  <cp:lastModifiedBy>Microsoft Office User</cp:lastModifiedBy>
  <cp:revision>2949</cp:revision>
  <dcterms:created xsi:type="dcterms:W3CDTF">2011-07-06T02:52:27Z</dcterms:created>
  <dcterms:modified xsi:type="dcterms:W3CDTF">2024-11-25T01:10:22Z</dcterms:modified>
</cp:coreProperties>
</file>